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3" r:id="rId2"/>
    <p:sldId id="256" r:id="rId3"/>
    <p:sldId id="257" r:id="rId4"/>
    <p:sldId id="264" r:id="rId5"/>
    <p:sldId id="265" r:id="rId6"/>
    <p:sldId id="269" r:id="rId7"/>
    <p:sldId id="270" r:id="rId8"/>
    <p:sldId id="26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0BB7"/>
    <a:srgbClr val="FF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48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EFD17-DDA8-4110-9EF4-D3EA60E85B53}" type="datetimeFigureOut">
              <a:rPr lang="en-US" smtClean="0"/>
              <a:pPr/>
              <a:t>5/15/2019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84EC4-506B-4454-9965-7BD0E81F0A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0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4EC4-506B-4454-9965-7BD0E81F0AE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15-05-2019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15-05-2019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15-05-2019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15-05-2019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15-05-2019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15-05-2019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15-05-2019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15-05-2019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15-05-2019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15-05-2019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15-05-2019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A367B-E726-4A8E-BF8C-CC5542BD56CB}" type="datetimeFigureOut">
              <a:rPr lang="en-IN" smtClean="0"/>
              <a:pPr/>
              <a:t>15-05-2019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477" y="20782"/>
            <a:ext cx="1038523" cy="10620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3974" y="1447800"/>
            <a:ext cx="7938938" cy="30469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400" b="1" u="sng" dirty="0">
                <a:latin typeface="Bookman Old Style" pitchFamily="18" charset="0"/>
                <a:cs typeface="Arial" pitchFamily="34" charset="0"/>
              </a:rPr>
              <a:t>Disclaimer</a:t>
            </a:r>
          </a:p>
          <a:p>
            <a:pPr algn="ctr"/>
            <a:endParaRPr lang="en-IN" sz="2400" b="1" dirty="0">
              <a:latin typeface="Bookman Old Style" pitchFamily="18" charset="0"/>
              <a:cs typeface="Arial" pitchFamily="34" charset="0"/>
            </a:endParaRPr>
          </a:p>
          <a:p>
            <a:pPr algn="ctr"/>
            <a:endParaRPr lang="en-IN" sz="2400" b="1" dirty="0">
              <a:latin typeface="Bookman Old Style" pitchFamily="18" charset="0"/>
              <a:cs typeface="Arial" pitchFamily="34" charset="0"/>
            </a:endParaRPr>
          </a:p>
          <a:p>
            <a:pPr algn="ctr"/>
            <a:r>
              <a:rPr lang="en-IN" sz="2400" b="1" i="1" dirty="0">
                <a:solidFill>
                  <a:srgbClr val="380BB7"/>
                </a:solidFill>
                <a:latin typeface="Bookman Old Style" pitchFamily="18" charset="0"/>
              </a:rPr>
              <a:t>The material  contained in this PPT is a raw model output and research product. </a:t>
            </a:r>
          </a:p>
          <a:p>
            <a:pPr algn="ctr"/>
            <a:r>
              <a:rPr lang="en-IN" sz="2400" b="1" i="1" dirty="0">
                <a:solidFill>
                  <a:srgbClr val="380BB7"/>
                </a:solidFill>
                <a:latin typeface="Bookman Old Style" pitchFamily="18" charset="0"/>
              </a:rPr>
              <a:t>This is meant for scientific use only. </a:t>
            </a:r>
          </a:p>
          <a:p>
            <a:pPr algn="ctr"/>
            <a:endParaRPr lang="en-IN" sz="2400" b="1" dirty="0">
              <a:latin typeface="Bookman Old Style" pitchFamily="18" charset="0"/>
              <a:cs typeface="Arial" pitchFamily="34" charset="0"/>
            </a:endParaRPr>
          </a:p>
          <a:p>
            <a:pPr algn="ctr"/>
            <a:endParaRPr lang="en-IN" sz="2400" b="1" dirty="0">
              <a:latin typeface="Bookman Old Style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87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28194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rgbClr val="FF0000"/>
                </a:solidFill>
              </a:rPr>
              <a:t>Real-time forecast based on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INITIAL CONDITION (IC):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  <a:r>
              <a:rPr lang="en-I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052019 0000 UTC </a:t>
            </a:r>
            <a:r>
              <a:rPr lang="en-IN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(GFS T1534)</a:t>
            </a:r>
          </a:p>
          <a:p>
            <a:pPr algn="ctr"/>
            <a:endParaRPr lang="en-IN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IN" sz="2000" b="1" dirty="0">
                <a:solidFill>
                  <a:srgbClr val="FF00FF"/>
                </a:solidFill>
                <a:latin typeface="+mj-lt"/>
                <a:cs typeface="Arial" pitchFamily="34" charset="0"/>
              </a:rPr>
              <a:t>WRF (With DLP-scheme)- 3 km resolution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4572000"/>
            <a:ext cx="83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i="1" dirty="0">
                <a:latin typeface="Arial" pitchFamily="34" charset="0"/>
                <a:cs typeface="Arial" pitchFamily="34" charset="0"/>
              </a:rPr>
              <a:t>Note: Includes </a:t>
            </a:r>
            <a:r>
              <a:rPr lang="en-IN" sz="1400" b="1" i="1" dirty="0" smtClean="0">
                <a:latin typeface="Arial" pitchFamily="34" charset="0"/>
                <a:cs typeface="Arial" pitchFamily="34" charset="0"/>
              </a:rPr>
              <a:t>Day1 (15052019) &amp; Day2 (16052019)</a:t>
            </a:r>
            <a:endParaRPr lang="en-IN" sz="1400" b="1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38200" y="533400"/>
            <a:ext cx="7427676" cy="1371600"/>
            <a:chOff x="990600" y="533400"/>
            <a:chExt cx="7427676" cy="1371600"/>
          </a:xfrm>
        </p:grpSpPr>
        <p:sp>
          <p:nvSpPr>
            <p:cNvPr id="4" name="TextBox 3"/>
            <p:cNvSpPr txBox="1"/>
            <p:nvPr/>
          </p:nvSpPr>
          <p:spPr>
            <a:xfrm>
              <a:off x="1001452" y="722293"/>
              <a:ext cx="74168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800" b="1" dirty="0">
                  <a:solidFill>
                    <a:srgbClr val="002060"/>
                  </a:solidFill>
                  <a:latin typeface="Book Antiqua" pitchFamily="18" charset="0"/>
                  <a:cs typeface="Arial" pitchFamily="34" charset="0"/>
                </a:rPr>
                <a:t>EXPERIMENTAL LIGHTNING FLASH PREDICTION</a:t>
              </a: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990600" y="533400"/>
              <a:ext cx="7340624" cy="1371600"/>
            </a:xfrm>
            <a:prstGeom prst="roundRect">
              <a:avLst/>
            </a:prstGeom>
            <a:noFill/>
            <a:ln w="88900" cmpd="tri">
              <a:solidFill>
                <a:srgbClr val="380B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1000" y="5105400"/>
            <a:ext cx="8352928" cy="914400"/>
            <a:chOff x="381000" y="5791200"/>
            <a:chExt cx="8352928" cy="914400"/>
          </a:xfrm>
        </p:grpSpPr>
        <p:sp>
          <p:nvSpPr>
            <p:cNvPr id="8" name="TextBox 7"/>
            <p:cNvSpPr txBox="1"/>
            <p:nvPr/>
          </p:nvSpPr>
          <p:spPr>
            <a:xfrm>
              <a:off x="381000" y="5874603"/>
              <a:ext cx="83529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b="1" i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Prepared by</a:t>
              </a:r>
              <a:r>
                <a:rPr lang="en-IN" sz="1600" b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: </a:t>
              </a:r>
              <a:r>
                <a:rPr lang="en-IN" sz="1600" b="1" dirty="0" err="1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Greeshma</a:t>
              </a:r>
              <a:r>
                <a:rPr lang="en-IN" sz="1600" b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 M. Mohan, K Gayatri Vani, </a:t>
              </a:r>
              <a:r>
                <a:rPr lang="en-IN" sz="1600" b="1" dirty="0" err="1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Anupam</a:t>
              </a:r>
              <a:r>
                <a:rPr lang="en-IN" sz="1600" b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 </a:t>
              </a:r>
              <a:r>
                <a:rPr lang="en-IN" sz="1600" b="1" dirty="0" err="1" smtClean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Hazra</a:t>
              </a:r>
              <a:r>
                <a:rPr lang="en-IN" sz="1600" b="1" dirty="0" smtClean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, </a:t>
              </a:r>
              <a:r>
                <a:rPr lang="en-IN" sz="1600" b="1" dirty="0" err="1" smtClean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Chandrima</a:t>
              </a:r>
              <a:r>
                <a:rPr lang="en-IN" sz="1600" b="1" dirty="0" smtClean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 </a:t>
              </a:r>
              <a:r>
                <a:rPr lang="en-IN" sz="1600" b="1" dirty="0" err="1" smtClean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Mallick</a:t>
              </a:r>
              <a:r>
                <a:rPr lang="en-IN" sz="1600" b="1" dirty="0" smtClean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 </a:t>
              </a:r>
              <a:r>
                <a:rPr lang="en-IN" sz="1600" b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and Team for </a:t>
              </a:r>
              <a:r>
                <a:rPr lang="en-IN" sz="1600" b="1" i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Lightning/TS forecast, </a:t>
              </a:r>
              <a:r>
                <a:rPr lang="en-US" sz="1600" b="1" i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Indian Institute of Tropical Meteorology, Ministry of Earth Sciences, India.</a:t>
              </a:r>
              <a:endParaRPr lang="en-IN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457200" y="5791200"/>
              <a:ext cx="8200528" cy="914400"/>
            </a:xfrm>
            <a:prstGeom prst="roundRect">
              <a:avLst/>
            </a:prstGeom>
            <a:noFill/>
            <a:ln w="63500" cmpd="dbl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266" y="0"/>
            <a:ext cx="709155" cy="7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6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87868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24 </a:t>
            </a:r>
            <a:r>
              <a:rPr lang="en-IN" b="1" dirty="0" smtClean="0">
                <a:latin typeface="Arial" pitchFamily="34" charset="0"/>
                <a:cs typeface="Arial" pitchFamily="34" charset="0"/>
              </a:rPr>
              <a:t>h </a:t>
            </a:r>
            <a:r>
              <a:rPr lang="en-IN" b="1" dirty="0">
                <a:latin typeface="Arial" pitchFamily="34" charset="0"/>
                <a:cs typeface="Arial" pitchFamily="34" charset="0"/>
              </a:rPr>
              <a:t>Accumulated Total Lightning Flash </a:t>
            </a:r>
            <a:r>
              <a:rPr lang="en-IN" b="1" dirty="0" smtClean="0">
                <a:latin typeface="Arial" pitchFamily="34" charset="0"/>
                <a:cs typeface="Arial" pitchFamily="34" charset="0"/>
              </a:rPr>
              <a:t>Counts</a:t>
            </a:r>
            <a:endParaRPr lang="en-IN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87868"/>
            <a:ext cx="8839200" cy="67056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4143"/>
            <a:ext cx="4659298" cy="45698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764142"/>
            <a:ext cx="4659298" cy="456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7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52400" y="0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3 hourly Accumulated Total Lightning Flash Count </a:t>
            </a:r>
            <a:r>
              <a:rPr lang="en-IN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(Max. Reflectivity overlaid)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43983"/>
            <a:ext cx="8839200" cy="67378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FAC9402-829D-4D70-A022-603298F4B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64" y="474818"/>
            <a:ext cx="5401622" cy="61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4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52400" y="0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3 hourly Accumulated Total Lightning Flash Count </a:t>
            </a:r>
            <a:r>
              <a:rPr lang="en-IN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(Max. Reflectivity overlaid)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43983"/>
            <a:ext cx="8839200" cy="67378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EC6A0E0-9A28-42DC-86BA-58C766D41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112" y="3009900"/>
            <a:ext cx="485775" cy="83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FAC9402-829D-4D70-A022-603298F4B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69" y="474818"/>
            <a:ext cx="5401622" cy="61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3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76200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3 hourly Accumulated Total Lightning Flash Count </a:t>
            </a:r>
            <a:r>
              <a:rPr lang="en-IN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(Max. Reflectivity overlaid)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43983"/>
            <a:ext cx="8839200" cy="67378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FAC9402-829D-4D70-A022-603298F4B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64" y="474818"/>
            <a:ext cx="5401621" cy="61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3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76200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3 hourly Accumulated Total Lightning Flash Count </a:t>
            </a:r>
            <a:r>
              <a:rPr lang="en-IN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(Max. Reflectivity overlaid)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43983"/>
            <a:ext cx="8839200" cy="67378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" name="Group 1"/>
          <p:cNvGrpSpPr/>
          <p:nvPr/>
        </p:nvGrpSpPr>
        <p:grpSpPr>
          <a:xfrm>
            <a:off x="1871190" y="545461"/>
            <a:ext cx="5401618" cy="6162143"/>
            <a:chOff x="1871190" y="545461"/>
            <a:chExt cx="5401618" cy="6162143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5FAC9402-829D-4D70-A022-603298F4B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1190" y="545461"/>
              <a:ext cx="5401618" cy="305000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5FAC9402-829D-4D70-A022-603298F4B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7575" y="3657600"/>
              <a:ext cx="2973617" cy="30500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398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28800" y="2362200"/>
            <a:ext cx="5638800" cy="1333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000" b="1" i="1" dirty="0" smtClean="0">
                <a:solidFill>
                  <a:srgbClr val="002060"/>
                </a:solidFill>
                <a:latin typeface="Bookman Old Style" pitchFamily="18" charset="0"/>
                <a:cs typeface="Arial" charset="0"/>
              </a:rPr>
              <a:t>Thanks 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2961</TotalTime>
  <Words>163</Words>
  <Application>Microsoft Office PowerPoint</Application>
  <PresentationFormat>On-screen Show (4:3)</PresentationFormat>
  <Paragraphs>19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Greeshma</dc:creator>
  <cp:lastModifiedBy>Greeshma</cp:lastModifiedBy>
  <cp:revision>168</cp:revision>
  <dcterms:created xsi:type="dcterms:W3CDTF">2019-04-05T05:52:12Z</dcterms:created>
  <dcterms:modified xsi:type="dcterms:W3CDTF">2019-05-15T08:59:55Z</dcterms:modified>
</cp:coreProperties>
</file>