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3" r:id="rId4"/>
    <p:sldId id="257" r:id="rId5"/>
    <p:sldId id="265" r:id="rId6"/>
    <p:sldId id="269" r:id="rId7"/>
    <p:sldId id="266" r:id="rId8"/>
    <p:sldId id="267" r:id="rId9"/>
    <p:sldId id="268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6901-B283-4C04-BEC1-08FBD923DC1A}" type="datetimeFigureOut">
              <a:rPr lang="en-IN" smtClean="0"/>
              <a:pPr/>
              <a:t>19-04-2019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D18-E187-4BF8-BDE0-B755C77B1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4149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6901-B283-4C04-BEC1-08FBD923DC1A}" type="datetimeFigureOut">
              <a:rPr lang="en-IN" smtClean="0"/>
              <a:pPr/>
              <a:t>19-04-2019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D18-E187-4BF8-BDE0-B755C77B1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869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6901-B283-4C04-BEC1-08FBD923DC1A}" type="datetimeFigureOut">
              <a:rPr lang="en-IN" smtClean="0"/>
              <a:pPr/>
              <a:t>19-04-2019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D18-E187-4BF8-BDE0-B755C77B1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2523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6901-B283-4C04-BEC1-08FBD923DC1A}" type="datetimeFigureOut">
              <a:rPr lang="en-IN" smtClean="0"/>
              <a:pPr/>
              <a:t>19-04-2019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D18-E187-4BF8-BDE0-B755C77B1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7929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6901-B283-4C04-BEC1-08FBD923DC1A}" type="datetimeFigureOut">
              <a:rPr lang="en-IN" smtClean="0"/>
              <a:pPr/>
              <a:t>19-04-2019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D18-E187-4BF8-BDE0-B755C77B1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1898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6901-B283-4C04-BEC1-08FBD923DC1A}" type="datetimeFigureOut">
              <a:rPr lang="en-IN" smtClean="0"/>
              <a:pPr/>
              <a:t>19-04-2019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D18-E187-4BF8-BDE0-B755C77B1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5828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6901-B283-4C04-BEC1-08FBD923DC1A}" type="datetimeFigureOut">
              <a:rPr lang="en-IN" smtClean="0"/>
              <a:pPr/>
              <a:t>19-04-2019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D18-E187-4BF8-BDE0-B755C77B1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4456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6901-B283-4C04-BEC1-08FBD923DC1A}" type="datetimeFigureOut">
              <a:rPr lang="en-IN" smtClean="0"/>
              <a:pPr/>
              <a:t>19-04-2019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D18-E187-4BF8-BDE0-B755C77B1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8329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6901-B283-4C04-BEC1-08FBD923DC1A}" type="datetimeFigureOut">
              <a:rPr lang="en-IN" smtClean="0"/>
              <a:pPr/>
              <a:t>19-04-2019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D18-E187-4BF8-BDE0-B755C77B1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0780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6901-B283-4C04-BEC1-08FBD923DC1A}" type="datetimeFigureOut">
              <a:rPr lang="en-IN" smtClean="0"/>
              <a:pPr/>
              <a:t>19-04-2019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D18-E187-4BF8-BDE0-B755C77B1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461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6901-B283-4C04-BEC1-08FBD923DC1A}" type="datetimeFigureOut">
              <a:rPr lang="en-IN" smtClean="0"/>
              <a:pPr/>
              <a:t>19-04-2019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FD18-E187-4BF8-BDE0-B755C77B1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4237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A6901-B283-4C04-BEC1-08FBD923DC1A}" type="datetimeFigureOut">
              <a:rPr lang="en-IN" smtClean="0"/>
              <a:pPr/>
              <a:t>19-04-2019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7FD18-E187-4BF8-BDE0-B755C77B1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84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105400" y="20880"/>
            <a:ext cx="1037880" cy="106128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573840" y="1447920"/>
            <a:ext cx="7938360" cy="3016080"/>
          </a:xfrm>
          <a:prstGeom prst="rect">
            <a:avLst/>
          </a:prstGeom>
          <a:gradFill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u="sng">
                <a:solidFill>
                  <a:srgbClr val="FFFFFF"/>
                </a:solidFill>
                <a:latin typeface="Bookman Old Style"/>
              </a:rPr>
              <a:t>Disclaimer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400" b="1" i="1">
                <a:solidFill>
                  <a:srgbClr val="380BB7"/>
                </a:solidFill>
                <a:latin typeface="Bookman Old Style"/>
              </a:rPr>
              <a:t>The material  contained in this PPT is a raw model output and research product.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b="1" i="1">
                <a:solidFill>
                  <a:srgbClr val="380BB7"/>
                </a:solidFill>
                <a:latin typeface="Bookman Old Style"/>
              </a:rPr>
              <a:t>This is meant for scientific use only.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3"/>
          <p:cNvSpPr/>
          <p:nvPr/>
        </p:nvSpPr>
        <p:spPr>
          <a:xfrm>
            <a:off x="848880" y="722160"/>
            <a:ext cx="7416000" cy="943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002060"/>
                </a:solidFill>
                <a:latin typeface="Book Antiqua"/>
              </a:rPr>
              <a:t>EXPERIMENTAL LIGHTNING FLASH </a:t>
            </a:r>
            <a:r>
              <a:rPr lang="en-US" sz="2800" b="1" dirty="0" smtClean="0">
                <a:solidFill>
                  <a:srgbClr val="002060"/>
                </a:solidFill>
                <a:latin typeface="Book Antiqua"/>
              </a:rPr>
              <a:t>PREDICTION-</a:t>
            </a:r>
            <a:r>
              <a:rPr lang="en-US" sz="2800" b="1" dirty="0" smtClean="0">
                <a:solidFill>
                  <a:srgbClr val="FF0000"/>
                </a:solidFill>
                <a:latin typeface="Book Antiqua"/>
              </a:rPr>
              <a:t>VERIFICATION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838080" y="533520"/>
            <a:ext cx="7340040" cy="1370880"/>
          </a:xfrm>
          <a:prstGeom prst="roundRect">
            <a:avLst>
              <a:gd name="adj" fmla="val 16667"/>
            </a:avLst>
          </a:prstGeom>
          <a:noFill/>
          <a:ln w="88920">
            <a:solidFill>
              <a:srgbClr val="380BB7"/>
            </a:solidFill>
            <a:round/>
          </a:ln>
        </p:spPr>
      </p:sp>
      <p:sp>
        <p:nvSpPr>
          <p:cNvPr id="83" name="CustomShape 5"/>
          <p:cNvSpPr/>
          <p:nvPr/>
        </p:nvSpPr>
        <p:spPr>
          <a:xfrm>
            <a:off x="380880" y="4572000"/>
            <a:ext cx="8352360" cy="1436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i="1" dirty="0">
                <a:solidFill>
                  <a:srgbClr val="984807"/>
                </a:solidFill>
                <a:latin typeface="Bookman Old Style"/>
              </a:rPr>
              <a:t>Prepared by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: </a:t>
            </a:r>
            <a:r>
              <a:rPr lang="en-US" sz="1600" b="1" dirty="0">
                <a:solidFill>
                  <a:srgbClr val="984807"/>
                </a:solidFill>
                <a:latin typeface="Bookman Old Style"/>
              </a:rPr>
              <a:t>K </a:t>
            </a:r>
            <a:r>
              <a:rPr lang="en-US" sz="1600" b="1" dirty="0" err="1">
                <a:solidFill>
                  <a:srgbClr val="984807"/>
                </a:solidFill>
                <a:latin typeface="Bookman Old Style"/>
              </a:rPr>
              <a:t>Gayatri</a:t>
            </a:r>
            <a:r>
              <a:rPr lang="en-US" sz="1600" b="1" dirty="0">
                <a:solidFill>
                  <a:srgbClr val="984807"/>
                </a:solidFill>
                <a:latin typeface="Bookman Old Style"/>
              </a:rPr>
              <a:t> </a:t>
            </a:r>
            <a:r>
              <a:rPr lang="en-US" sz="1600" b="1" dirty="0" err="1">
                <a:solidFill>
                  <a:srgbClr val="984807"/>
                </a:solidFill>
                <a:latin typeface="Bookman Old Style"/>
              </a:rPr>
              <a:t>Vani</a:t>
            </a:r>
            <a:r>
              <a:rPr lang="en-US" sz="1600" b="1" dirty="0">
                <a:solidFill>
                  <a:srgbClr val="984807"/>
                </a:solidFill>
                <a:latin typeface="Bookman Old Style"/>
              </a:rPr>
              <a:t>,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Greeshma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 M. Mohan,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Anupam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Hazra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,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Chandrima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Mallick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,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Samir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Pokhrel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, H. S.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Chaudhari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 </a:t>
            </a:r>
            <a:r>
              <a:rPr lang="en-US" sz="1600" b="1" dirty="0">
                <a:solidFill>
                  <a:srgbClr val="984807"/>
                </a:solidFill>
                <a:latin typeface="Bookman Old Style"/>
              </a:rPr>
              <a:t>and Team for </a:t>
            </a:r>
            <a:r>
              <a:rPr lang="en-US" sz="1600" b="1" i="1" dirty="0">
                <a:solidFill>
                  <a:srgbClr val="984807"/>
                </a:solidFill>
                <a:latin typeface="Bookman Old Style"/>
              </a:rPr>
              <a:t>Lightning/TS forecast, Indian Institute of Tropical Meteorology, Ministry of Earth Sciences, India.</a:t>
            </a:r>
            <a:endParaRPr/>
          </a:p>
        </p:txBody>
      </p:sp>
      <p:sp>
        <p:nvSpPr>
          <p:cNvPr id="84" name="CustomShape 6"/>
          <p:cNvSpPr/>
          <p:nvPr/>
        </p:nvSpPr>
        <p:spPr>
          <a:xfrm>
            <a:off x="304800" y="4495800"/>
            <a:ext cx="8458200" cy="1523400"/>
          </a:xfrm>
          <a:prstGeom prst="roundRect">
            <a:avLst>
              <a:gd name="adj" fmla="val 16667"/>
            </a:avLst>
          </a:prstGeom>
          <a:noFill/>
          <a:ln w="63360">
            <a:solidFill>
              <a:srgbClr val="C00000"/>
            </a:solidFill>
            <a:round/>
          </a:ln>
        </p:spPr>
      </p:sp>
      <p:pic>
        <p:nvPicPr>
          <p:cNvPr id="85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419320" y="0"/>
            <a:ext cx="708480" cy="724320"/>
          </a:xfrm>
          <a:prstGeom prst="rect">
            <a:avLst/>
          </a:prstGeom>
          <a:ln>
            <a:noFill/>
          </a:ln>
        </p:spPr>
      </p:pic>
      <p:sp>
        <p:nvSpPr>
          <p:cNvPr id="8" name="CustomShape 1"/>
          <p:cNvSpPr/>
          <p:nvPr/>
        </p:nvSpPr>
        <p:spPr>
          <a:xfrm>
            <a:off x="381600" y="2057400"/>
            <a:ext cx="8305200" cy="228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Real-time forecast based on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INITIAL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(a)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21022019 0000 UTC (GFS T1534)</a:t>
            </a:r>
          </a:p>
          <a:p>
            <a:pPr algn="ctr">
              <a:lnSpc>
                <a:spcPct val="100000"/>
              </a:lnSpc>
            </a:pP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(b) </a:t>
            </a:r>
            <a:r>
              <a:rPr lang="en-I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05042019 0000 UTC (GFS T1534)</a:t>
            </a:r>
          </a:p>
          <a:p>
            <a:pPr algn="ctr">
              <a:lnSpc>
                <a:spcPct val="100000"/>
              </a:lnSpc>
            </a:pPr>
            <a:r>
              <a:rPr lang="en-I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(c) 06042019 1200 UTC (GFS T1534)</a:t>
            </a:r>
          </a:p>
          <a:p>
            <a:pPr algn="ctr">
              <a:lnSpc>
                <a:spcPct val="100000"/>
              </a:lnSpc>
            </a:pPr>
            <a:r>
              <a:rPr lang="en-I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(d) 07042019 1200 UTC (GFS T1534)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FF00FF"/>
                </a:solidFill>
                <a:latin typeface="Calibri"/>
              </a:rPr>
              <a:t>WRF (With DLP-scheme)- 3 km resolution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7544" y="1084674"/>
            <a:ext cx="8024244" cy="4777994"/>
            <a:chOff x="467544" y="1084674"/>
            <a:chExt cx="8024244" cy="47779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796" t="7915" r="23918" b="4111"/>
            <a:stretch/>
          </p:blipFill>
          <p:spPr>
            <a:xfrm>
              <a:off x="467544" y="1439401"/>
              <a:ext cx="3744416" cy="4365863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9297" t="4297"/>
            <a:stretch/>
          </p:blipFill>
          <p:spPr bwMode="auto">
            <a:xfrm>
              <a:off x="8028384" y="1436745"/>
              <a:ext cx="463404" cy="40084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769" t="17259" r="26420" b="6899"/>
            <a:stretch/>
          </p:blipFill>
          <p:spPr>
            <a:xfrm>
              <a:off x="4355976" y="1439401"/>
              <a:ext cx="3744416" cy="442326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436095" y="1084674"/>
              <a:ext cx="1800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 smtClean="0">
                  <a:latin typeface="Arial" pitchFamily="34" charset="0"/>
                  <a:cs typeface="Arial" pitchFamily="34" charset="0"/>
                </a:rPr>
                <a:t>Observation </a:t>
              </a:r>
              <a:endParaRPr lang="en-IN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91679" y="1084674"/>
              <a:ext cx="1800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 smtClean="0">
                  <a:latin typeface="Arial" pitchFamily="34" charset="0"/>
                  <a:cs typeface="Arial" pitchFamily="34" charset="0"/>
                </a:rPr>
                <a:t>Model </a:t>
              </a:r>
              <a:endParaRPr lang="en-IN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3"/>
          <p:cNvSpPr txBox="1"/>
          <p:nvPr/>
        </p:nvSpPr>
        <p:spPr>
          <a:xfrm>
            <a:off x="179512" y="33265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24 h Accumulated Total Lightning flash counts</a:t>
            </a:r>
          </a:p>
          <a:p>
            <a:pPr algn="ctr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(Forecast for 21 Feb 2019)</a:t>
            </a:r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3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77" t="8408" r="10816" b="5063"/>
          <a:stretch/>
        </p:blipFill>
        <p:spPr>
          <a:xfrm>
            <a:off x="465669" y="1844824"/>
            <a:ext cx="4106331" cy="396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15" t="8464" r="12826" b="4242"/>
          <a:stretch/>
        </p:blipFill>
        <p:spPr>
          <a:xfrm>
            <a:off x="4788024" y="1844824"/>
            <a:ext cx="4160675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7504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Arial" pitchFamily="34" charset="0"/>
                <a:cs typeface="Arial" pitchFamily="34" charset="0"/>
              </a:rPr>
              <a:t>24 h Accumulated Lightning Threat</a:t>
            </a:r>
          </a:p>
          <a:p>
            <a:pPr algn="ctr"/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(Forecast for 21 Feb 2019)</a:t>
            </a:r>
            <a:r>
              <a:rPr lang="en-IN" b="1" dirty="0" smtClean="0"/>
              <a:t>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1444714"/>
            <a:ext cx="180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Model 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5" y="1444714"/>
            <a:ext cx="180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Observation 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5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4671" y="1822003"/>
            <a:ext cx="3899297" cy="4415309"/>
            <a:chOff x="323527" y="1147291"/>
            <a:chExt cx="3899297" cy="44153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rcRect r="18584"/>
            <a:stretch>
              <a:fillRect/>
            </a:stretch>
          </p:blipFill>
          <p:spPr>
            <a:xfrm>
              <a:off x="323527" y="1147291"/>
              <a:ext cx="3665124" cy="4415309"/>
            </a:xfrm>
            <a:prstGeom prst="rect">
              <a:avLst/>
            </a:prstGeom>
          </p:spPr>
        </p:pic>
        <p:pic>
          <p:nvPicPr>
            <p:cNvPr id="3" name="Picture 2" descr="05042019_Morrison_Ltn2.png"/>
            <p:cNvPicPr>
              <a:picLocks noChangeAspect="1"/>
            </p:cNvPicPr>
            <p:nvPr/>
          </p:nvPicPr>
          <p:blipFill>
            <a:blip r:embed="rId3"/>
            <a:srcRect l="91885" t="19929" b="13167"/>
            <a:stretch>
              <a:fillRect/>
            </a:stretch>
          </p:blipFill>
          <p:spPr>
            <a:xfrm>
              <a:off x="3779912" y="1600200"/>
              <a:ext cx="442912" cy="35814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07504" y="29258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24 h Accumulated Total Lightning flash counts</a:t>
            </a:r>
          </a:p>
          <a:p>
            <a:pPr algn="ctr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(Forecast for 06 April 2019)</a:t>
            </a:r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39" y="1372706"/>
            <a:ext cx="180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Model 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3" y="134076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Observation 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43400" y="1660585"/>
            <a:ext cx="4114800" cy="4740215"/>
            <a:chOff x="4343400" y="1660585"/>
            <a:chExt cx="4114800" cy="4740215"/>
          </a:xfrm>
        </p:grpSpPr>
        <p:pic>
          <p:nvPicPr>
            <p:cNvPr id="8" name="Picture 7" descr="06042019_OBS-CG-CC-IMD-3km.png"/>
            <p:cNvPicPr>
              <a:picLocks noChangeAspect="1"/>
            </p:cNvPicPr>
            <p:nvPr/>
          </p:nvPicPr>
          <p:blipFill>
            <a:blip r:embed="rId4"/>
            <a:srcRect l="22000" t="11165" r="25000" b="5987"/>
            <a:stretch>
              <a:fillRect/>
            </a:stretch>
          </p:blipFill>
          <p:spPr>
            <a:xfrm>
              <a:off x="4343400" y="1660585"/>
              <a:ext cx="3925490" cy="4740215"/>
            </a:xfrm>
            <a:prstGeom prst="rect">
              <a:avLst/>
            </a:prstGeom>
          </p:spPr>
        </p:pic>
        <p:pic>
          <p:nvPicPr>
            <p:cNvPr id="9" name="Picture 8" descr="05042019_Morrison_Ltn2.png"/>
            <p:cNvPicPr>
              <a:picLocks noChangeAspect="1"/>
            </p:cNvPicPr>
            <p:nvPr/>
          </p:nvPicPr>
          <p:blipFill>
            <a:blip r:embed="rId3"/>
            <a:srcRect l="91885" t="19929" b="13167"/>
            <a:stretch>
              <a:fillRect/>
            </a:stretch>
          </p:blipFill>
          <p:spPr>
            <a:xfrm>
              <a:off x="8015288" y="2286000"/>
              <a:ext cx="442912" cy="358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0640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33400"/>
            <a:ext cx="8144517" cy="3168086"/>
            <a:chOff x="0" y="3612714"/>
            <a:chExt cx="8144517" cy="31680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614769"/>
              <a:ext cx="3068462" cy="31357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5776" y="3645023"/>
              <a:ext cx="3068462" cy="31357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056" y="3612714"/>
              <a:ext cx="3068461" cy="3135777"/>
            </a:xfrm>
            <a:prstGeom prst="rect">
              <a:avLst/>
            </a:prstGeom>
          </p:spPr>
        </p:pic>
      </p:grpSp>
      <p:pic>
        <p:nvPicPr>
          <p:cNvPr id="6" name="Picture 2" descr="C:\Thunderstorm-2018\6April\Lightening_BT_1200UT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9" r="9569"/>
          <a:stretch>
            <a:fillRect/>
          </a:stretch>
        </p:blipFill>
        <p:spPr bwMode="auto">
          <a:xfrm>
            <a:off x="914400" y="3810000"/>
            <a:ext cx="3352800" cy="298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Thunderstorm-2018\6April\Lightning_CT_1200UT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49234"/>
            <a:ext cx="3810000" cy="285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852" y="228600"/>
            <a:ext cx="8153148" cy="3137833"/>
            <a:chOff x="567433" y="3612714"/>
            <a:chExt cx="8153148" cy="31378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433" y="3614769"/>
              <a:ext cx="3068462" cy="31357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1840" y="3612714"/>
              <a:ext cx="3068462" cy="31357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2120" y="3612714"/>
              <a:ext cx="3068461" cy="313577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1835696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6200" y="3734812"/>
            <a:ext cx="205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IMD report: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Kolkata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experiencing severe thunderstorm, gusty wind and lightning since around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6PM.</a:t>
            </a:r>
          </a:p>
          <a:p>
            <a:pPr algn="just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Thunderstorm and lightning also happening over coastal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Odisha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also many places of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gangetic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planes.</a:t>
            </a:r>
            <a:endParaRPr lang="en-IN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0" y="1219200"/>
            <a:ext cx="887760" cy="1219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1447800" y="2590800"/>
            <a:ext cx="2743200" cy="137160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38000" t="30222" r="38500" b="28889"/>
          <a:stretch>
            <a:fillRect/>
          </a:stretch>
        </p:blipFill>
        <p:spPr bwMode="auto">
          <a:xfrm>
            <a:off x="6705600" y="4267200"/>
            <a:ext cx="24450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 l="39000" t="31333" r="38500" b="26889"/>
          <a:stretch>
            <a:fillRect/>
          </a:stretch>
        </p:blipFill>
        <p:spPr bwMode="auto">
          <a:xfrm>
            <a:off x="2209800" y="4267200"/>
            <a:ext cx="2362200" cy="24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 l="38500" t="30222" r="39000" b="28000"/>
          <a:stretch>
            <a:fillRect/>
          </a:stretch>
        </p:blipFill>
        <p:spPr bwMode="auto">
          <a:xfrm>
            <a:off x="4495800" y="4267200"/>
            <a:ext cx="23346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048000" y="39740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12 Z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4869" y="3962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13 Z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4669" y="39740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14 Z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24200" y="4800600"/>
            <a:ext cx="838200" cy="9906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5486400" y="4876800"/>
            <a:ext cx="838200" cy="9906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7696200" y="4953000"/>
            <a:ext cx="838200" cy="9906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3048000" y="6248400"/>
            <a:ext cx="533400" cy="4572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5334000" y="6248400"/>
            <a:ext cx="533400" cy="4572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/>
          <p:cNvSpPr/>
          <p:nvPr/>
        </p:nvSpPr>
        <p:spPr>
          <a:xfrm>
            <a:off x="1447800" y="2743200"/>
            <a:ext cx="5334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2819400" y="356229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itchFamily="34" charset="0"/>
                <a:cs typeface="Arial" pitchFamily="34" charset="0"/>
              </a:rPr>
              <a:t>Observation (Lightning network) – Screen shot)  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914400" y="4038600"/>
            <a:ext cx="3048000" cy="1371600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16200000">
            <a:off x="-1419946" y="1572347"/>
            <a:ext cx="3392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Forecast for: 06 April 2019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318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58" t="18395" r="58264" b="14568"/>
          <a:stretch/>
        </p:blipFill>
        <p:spPr bwMode="auto">
          <a:xfrm>
            <a:off x="1115616" y="3789040"/>
            <a:ext cx="324036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458" t="18395" r="3750" b="14568"/>
          <a:stretch/>
        </p:blipFill>
        <p:spPr bwMode="auto">
          <a:xfrm>
            <a:off x="4329584" y="3861048"/>
            <a:ext cx="3194744" cy="293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9334" y="406986"/>
            <a:ext cx="8153146" cy="3166030"/>
            <a:chOff x="63379" y="260648"/>
            <a:chExt cx="8153146" cy="31660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79" y="260648"/>
              <a:ext cx="3068461" cy="3135776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627784" y="260648"/>
              <a:ext cx="5588741" cy="3166030"/>
              <a:chOff x="2371949" y="3614769"/>
              <a:chExt cx="5588741" cy="316603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1949" y="3614769"/>
                <a:ext cx="3068461" cy="313577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2229" y="3645023"/>
                <a:ext cx="3068461" cy="3135776"/>
              </a:xfrm>
              <a:prstGeom prst="rect">
                <a:avLst/>
              </a:prstGeom>
            </p:spPr>
          </p:pic>
        </p:grpSp>
      </p:grpSp>
      <p:sp>
        <p:nvSpPr>
          <p:cNvPr id="14" name="Oval 13"/>
          <p:cNvSpPr/>
          <p:nvPr/>
        </p:nvSpPr>
        <p:spPr>
          <a:xfrm>
            <a:off x="1979712" y="1628800"/>
            <a:ext cx="576064" cy="576064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/>
          <p:cNvSpPr/>
          <p:nvPr/>
        </p:nvSpPr>
        <p:spPr>
          <a:xfrm>
            <a:off x="1115616" y="1124744"/>
            <a:ext cx="720080" cy="648072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1763688" y="4437111"/>
            <a:ext cx="792088" cy="893909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2915816" y="5847459"/>
            <a:ext cx="792088" cy="893909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4499992" y="1628800"/>
            <a:ext cx="576064" cy="576064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3707904" y="1052736"/>
            <a:ext cx="720080" cy="648072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4932040" y="4589511"/>
            <a:ext cx="792088" cy="893909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2555776" y="2924944"/>
            <a:ext cx="576064" cy="576064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/>
          <p:cNvSpPr/>
          <p:nvPr/>
        </p:nvSpPr>
        <p:spPr>
          <a:xfrm>
            <a:off x="2555776" y="5157193"/>
            <a:ext cx="792088" cy="576064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/>
          <p:cNvSpPr/>
          <p:nvPr/>
        </p:nvSpPr>
        <p:spPr>
          <a:xfrm>
            <a:off x="5652120" y="5157192"/>
            <a:ext cx="792088" cy="576064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/>
          <p:cNvSpPr/>
          <p:nvPr/>
        </p:nvSpPr>
        <p:spPr>
          <a:xfrm>
            <a:off x="6300192" y="5999859"/>
            <a:ext cx="792088" cy="893909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5076056" y="2924944"/>
            <a:ext cx="576064" cy="576064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/>
          <p:cNvSpPr/>
          <p:nvPr/>
        </p:nvSpPr>
        <p:spPr>
          <a:xfrm rot="16200000">
            <a:off x="-1362858" y="1685143"/>
            <a:ext cx="3392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Forecast for: 07 April 2019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4903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000" t="27556" r="59000" b="8444"/>
          <a:stretch>
            <a:fillRect/>
          </a:stretch>
        </p:blipFill>
        <p:spPr bwMode="auto">
          <a:xfrm>
            <a:off x="1143000" y="35814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2500" t="27556" r="4000" b="8444"/>
          <a:stretch>
            <a:fillRect/>
          </a:stretch>
        </p:blipFill>
        <p:spPr bwMode="auto">
          <a:xfrm>
            <a:off x="4724400" y="3581400"/>
            <a:ext cx="31305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1524000" y="64500"/>
            <a:ext cx="3366838" cy="3440700"/>
            <a:chOff x="2881562" y="64500"/>
            <a:chExt cx="3366838" cy="3440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1562" y="64500"/>
              <a:ext cx="3366838" cy="34407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886200" y="1447800"/>
              <a:ext cx="9906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72000" y="2667000"/>
              <a:ext cx="9906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33800" y="914400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5562600" y="44958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0" y="5029200"/>
            <a:ext cx="990600" cy="762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00800" y="5943600"/>
            <a:ext cx="990600" cy="762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6019800"/>
            <a:ext cx="990600" cy="762000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3200" y="5029200"/>
            <a:ext cx="990600" cy="762000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33600" y="4419600"/>
            <a:ext cx="533400" cy="533400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76200"/>
            <a:ext cx="3352800" cy="3426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16200000">
            <a:off x="-1058058" y="1572347"/>
            <a:ext cx="3392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Forecast for: 08 April 2019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9057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244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IITM</cp:lastModifiedBy>
  <cp:revision>102</cp:revision>
  <dcterms:created xsi:type="dcterms:W3CDTF">2019-02-26T07:09:14Z</dcterms:created>
  <dcterms:modified xsi:type="dcterms:W3CDTF">2019-04-19T07:25:54Z</dcterms:modified>
</cp:coreProperties>
</file>