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3" r:id="rId2"/>
    <p:sldId id="256" r:id="rId3"/>
    <p:sldId id="257" r:id="rId4"/>
    <p:sldId id="264" r:id="rId5"/>
    <p:sldId id="265" r:id="rId6"/>
    <p:sldId id="269" r:id="rId7"/>
    <p:sldId id="270" r:id="rId8"/>
    <p:sldId id="26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380BB7"/>
    <a:srgbClr val="FF00FF"/>
    <a:srgbClr val="00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EFD17-DDA8-4110-9EF4-D3EA60E85B53}" type="datetimeFigureOut">
              <a:rPr lang="en-US" smtClean="0"/>
              <a:pPr/>
              <a:t>5/12/2019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84EC4-506B-4454-9965-7BD0E81F0A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1100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984EC4-506B-4454-9965-7BD0E81F0AE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A367B-E726-4A8E-BF8C-CC5542BD56CB}" type="datetimeFigureOut">
              <a:rPr lang="en-IN" smtClean="0"/>
              <a:pPr/>
              <a:t>12-05-2019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81F6A-ABD6-4253-BB18-69A6C81BDFE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477" y="20782"/>
            <a:ext cx="1038523" cy="10620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3974" y="1447800"/>
            <a:ext cx="7938938" cy="304698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latin typeface="Bookman Old Style" pitchFamily="18" charset="0"/>
                <a:cs typeface="Arial" pitchFamily="34" charset="0"/>
              </a:rPr>
              <a:t>Disclaimer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The material  contained in this PPT is a raw model output and research product. </a:t>
            </a:r>
          </a:p>
          <a:p>
            <a:pPr algn="ctr"/>
            <a:r>
              <a:rPr lang="en-IN" sz="2400" b="1" i="1" dirty="0">
                <a:solidFill>
                  <a:srgbClr val="380BB7"/>
                </a:solidFill>
                <a:latin typeface="Bookman Old Style" pitchFamily="18" charset="0"/>
              </a:rPr>
              <a:t>This is meant for scientific use only. </a:t>
            </a: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  <a:p>
            <a:pPr algn="ctr"/>
            <a:endParaRPr lang="en-IN" sz="2400" b="1" dirty="0">
              <a:latin typeface="Bookman Old Style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587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2819400"/>
            <a:ext cx="830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>
                <a:solidFill>
                  <a:srgbClr val="FF0000"/>
                </a:solidFill>
              </a:rPr>
              <a:t>Real-time forecast based on</a:t>
            </a:r>
            <a:endParaRPr lang="en-US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INITIAL CONDITION (IC): </a:t>
            </a:r>
            <a:r>
              <a:rPr lang="en-IN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11052019 </a:t>
            </a:r>
            <a:r>
              <a:rPr lang="en-IN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1200UTC (GFS T1534)</a:t>
            </a:r>
          </a:p>
          <a:p>
            <a:pPr algn="ctr"/>
            <a:endParaRPr lang="en-IN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IN" sz="2000" b="1" dirty="0">
                <a:solidFill>
                  <a:srgbClr val="FF00FF"/>
                </a:solidFill>
                <a:latin typeface="Viner Hand ITC" pitchFamily="66" charset="0"/>
                <a:cs typeface="Arial" pitchFamily="34" charset="0"/>
              </a:rPr>
              <a:t>WRF (With DLP-scheme)- 3 km resolution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572000"/>
            <a:ext cx="83529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400" b="1" i="1" dirty="0">
                <a:latin typeface="Arial" pitchFamily="34" charset="0"/>
                <a:cs typeface="Arial" pitchFamily="34" charset="0"/>
              </a:rPr>
              <a:t>Note: Includes Only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Day1(12052019</a:t>
            </a:r>
            <a:r>
              <a:rPr lang="en-IN" sz="1400" b="1" i="1" dirty="0">
                <a:latin typeface="Arial" pitchFamily="34" charset="0"/>
                <a:cs typeface="Arial" pitchFamily="34" charset="0"/>
              </a:rPr>
              <a:t>) and </a:t>
            </a:r>
            <a:r>
              <a:rPr lang="en-IN" sz="1400" b="1" i="1" dirty="0" smtClean="0">
                <a:latin typeface="Arial" pitchFamily="34" charset="0"/>
                <a:cs typeface="Arial" pitchFamily="34" charset="0"/>
              </a:rPr>
              <a:t>Day2(13052019</a:t>
            </a:r>
            <a:r>
              <a:rPr lang="en-IN" sz="1400" b="1" i="1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38200" y="533400"/>
            <a:ext cx="7427676" cy="1371600"/>
            <a:chOff x="990600" y="533400"/>
            <a:chExt cx="7427676" cy="1371600"/>
          </a:xfrm>
        </p:grpSpPr>
        <p:sp>
          <p:nvSpPr>
            <p:cNvPr id="4" name="TextBox 3"/>
            <p:cNvSpPr txBox="1"/>
            <p:nvPr/>
          </p:nvSpPr>
          <p:spPr>
            <a:xfrm>
              <a:off x="1001452" y="722293"/>
              <a:ext cx="74168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>
                  <a:solidFill>
                    <a:srgbClr val="002060"/>
                  </a:solidFill>
                  <a:latin typeface="Book Antiqua" pitchFamily="18" charset="0"/>
                  <a:cs typeface="Arial" pitchFamily="34" charset="0"/>
                </a:rPr>
                <a:t>EXPERIMENTAL LIGHTNING FLASH PREDICTION</a:t>
              </a: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990600" y="533400"/>
              <a:ext cx="7340624" cy="1371600"/>
            </a:xfrm>
            <a:prstGeom prst="roundRect">
              <a:avLst/>
            </a:prstGeom>
            <a:noFill/>
            <a:ln w="88900" cmpd="tri">
              <a:solidFill>
                <a:srgbClr val="380B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5105400"/>
            <a:ext cx="8352928" cy="914400"/>
            <a:chOff x="381000" y="5791200"/>
            <a:chExt cx="8352928" cy="914400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5874603"/>
              <a:ext cx="83529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Prepared by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: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Greeshma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M. Mohan, K Gayatri Vani, Anupam </a:t>
              </a:r>
              <a:r>
                <a:rPr lang="en-IN" sz="1600" b="1" dirty="0" err="1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Hazra</a:t>
              </a:r>
              <a:r>
                <a:rPr lang="en-IN" sz="1600" b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 and Team for </a:t>
              </a:r>
              <a:r>
                <a:rPr lang="en-IN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Lightning/TS forecast, </a:t>
              </a:r>
              <a:r>
                <a:rPr lang="en-US" sz="1600" b="1" i="1" dirty="0">
                  <a:solidFill>
                    <a:schemeClr val="accent6">
                      <a:lumMod val="50000"/>
                    </a:schemeClr>
                  </a:solidFill>
                  <a:latin typeface="Bookman Old Style" pitchFamily="18" charset="0"/>
                  <a:cs typeface="Arial" pitchFamily="34" charset="0"/>
                </a:rPr>
                <a:t>Indian Institute of Tropical Meteorology, Ministry of Earth Sciences, India.</a:t>
              </a:r>
              <a:endParaRPr lang="en-IN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457200" y="5791200"/>
              <a:ext cx="8200528" cy="914400"/>
            </a:xfrm>
            <a:prstGeom prst="roundRect">
              <a:avLst/>
            </a:prstGeom>
            <a:noFill/>
            <a:ln w="63500" cmpd="dbl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66" y="0"/>
            <a:ext cx="709155" cy="7252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066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87868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24 </a:t>
            </a:r>
            <a:r>
              <a:rPr lang="en-IN" b="1" dirty="0" err="1">
                <a:latin typeface="Arial" pitchFamily="34" charset="0"/>
                <a:cs typeface="Arial" pitchFamily="34" charset="0"/>
              </a:rPr>
              <a:t>hr</a:t>
            </a:r>
            <a:r>
              <a:rPr lang="en-IN" b="1" dirty="0">
                <a:latin typeface="Arial" pitchFamily="34" charset="0"/>
                <a:cs typeface="Arial" pitchFamily="34" charset="0"/>
              </a:rPr>
              <a:t> Accumulated Total Lightning </a:t>
            </a:r>
            <a:r>
              <a:rPr lang="en-IN" b="1">
                <a:latin typeface="Arial" pitchFamily="34" charset="0"/>
                <a:cs typeface="Arial" pitchFamily="34" charset="0"/>
              </a:rPr>
              <a:t>Flash Counts</a:t>
            </a:r>
            <a:endParaRPr lang="en-IN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87868"/>
            <a:ext cx="8839200" cy="67056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E390407-F2CE-40A1-B47F-E708FCFCDCA4}"/>
              </a:ext>
            </a:extLst>
          </p:cNvPr>
          <p:cNvGrpSpPr/>
          <p:nvPr/>
        </p:nvGrpSpPr>
        <p:grpSpPr>
          <a:xfrm>
            <a:off x="277863" y="1131075"/>
            <a:ext cx="8637537" cy="4660124"/>
            <a:chOff x="277863" y="1131075"/>
            <a:chExt cx="8637537" cy="466012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D1D65BF9-77CE-4724-9156-38E77EED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7863" y="1131075"/>
              <a:ext cx="4751337" cy="46601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521FDC4-22EB-4208-BEE2-C947CF238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64063" y="1131075"/>
              <a:ext cx="4751337" cy="4660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417597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51BB52C-E12C-4305-93F6-93D22658F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19" y="456583"/>
            <a:ext cx="5437761" cy="619575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9624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52400" y="0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52FD9E-F731-44F9-9A09-A7AA283C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227" y="457200"/>
            <a:ext cx="5417090" cy="6172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457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983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273FE6-B312-425C-ACDF-4759D542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2781300"/>
            <a:ext cx="495300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58C35B5-064C-444F-AC0B-AFFE3B56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89" y="533400"/>
            <a:ext cx="5367506" cy="61157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38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43983"/>
            <a:ext cx="883920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>
                <a:latin typeface="Arial" pitchFamily="34" charset="0"/>
                <a:cs typeface="Arial" pitchFamily="34" charset="0"/>
              </a:rPr>
              <a:t>3 hourly Accumulated Total Lightning Flash Count </a:t>
            </a:r>
            <a:r>
              <a:rPr lang="en-IN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(Max. Reflectivity overlaid)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43983"/>
            <a:ext cx="8839200" cy="673781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A273FE6-B312-425C-ACDF-4759D54234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2781300"/>
            <a:ext cx="495300" cy="1295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58C35B5-064C-444F-AC0B-AFFE3B56A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689" y="533400"/>
            <a:ext cx="5367506" cy="61157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567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28800" y="2362200"/>
            <a:ext cx="5638800" cy="1333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6000" b="1" i="1" dirty="0">
                <a:solidFill>
                  <a:srgbClr val="002060"/>
                </a:solidFill>
                <a:latin typeface="Bookman Old Style" pitchFamily="18" charset="0"/>
                <a:cs typeface="Arial" charset="0"/>
              </a:rPr>
              <a:t>Thanks ……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2935</TotalTime>
  <Words>155</Words>
  <Application>Microsoft Office PowerPoint</Application>
  <PresentationFormat>On-screen Show (4:3)</PresentationFormat>
  <Paragraphs>19</Paragraphs>
  <Slides>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Greeshma</dc:creator>
  <cp:lastModifiedBy>Hareesh</cp:lastModifiedBy>
  <cp:revision>177</cp:revision>
  <dcterms:created xsi:type="dcterms:W3CDTF">2019-04-05T05:52:12Z</dcterms:created>
  <dcterms:modified xsi:type="dcterms:W3CDTF">2019-05-12T01:43:12Z</dcterms:modified>
</cp:coreProperties>
</file>