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8"/>
  </p:notesMasterIdLst>
  <p:sldIdLst>
    <p:sldId id="263" r:id="rId2"/>
    <p:sldId id="256" r:id="rId3"/>
    <p:sldId id="257" r:id="rId4"/>
    <p:sldId id="264" r:id="rId5"/>
    <p:sldId id="271" r:id="rId6"/>
    <p:sldId id="268" r:id="rId7"/>
  </p:sldIdLst>
  <p:sldSz cx="9144000" cy="6858000" type="screen4x3"/>
  <p:notesSz cx="6858000" cy="9144000"/>
  <p:custDataLst>
    <p:tags r:id="rId9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380BB7"/>
    <a:srgbClr val="FF00FF"/>
    <a:srgbClr val="00FFFF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90" d="100"/>
          <a:sy n="90" d="100"/>
        </p:scale>
        <p:origin x="636" y="53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tags" Target="tags/tag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92EFD17-DDA8-4110-9EF4-D3EA60E85B53}" type="datetimeFigureOut">
              <a:rPr lang="en-US" smtClean="0"/>
              <a:pPr/>
              <a:t>8/11/2019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C984EC4-506B-4454-9965-7BD0E81F0AE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5211007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984EC4-506B-4454-9965-7BD0E81F0AE2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11-08-2019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11-08-2019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11-08-2019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11-08-2019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11-08-2019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11-08-2019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11-08-2019</a:t>
            </a:fld>
            <a:endParaRPr lang="en-I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11-08-2019</a:t>
            </a:fld>
            <a:endParaRPr lang="en-I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11-08-2019</a:t>
            </a:fld>
            <a:endParaRPr lang="en-I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11-08-2019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11-08-2019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BA367B-E726-4A8E-BF8C-CC5542BD56CB}" type="datetimeFigureOut">
              <a:rPr lang="en-IN" smtClean="0"/>
              <a:pPr/>
              <a:t>11-08-2019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5477" y="20782"/>
            <a:ext cx="1038523" cy="1062037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573974" y="1447800"/>
            <a:ext cx="7938938" cy="3046988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IN" sz="2400" b="1" u="sng" dirty="0">
                <a:latin typeface="Bookman Old Style" pitchFamily="18" charset="0"/>
                <a:cs typeface="Arial" pitchFamily="34" charset="0"/>
              </a:rPr>
              <a:t>Disclaimer</a:t>
            </a:r>
          </a:p>
          <a:p>
            <a:pPr algn="ctr"/>
            <a:endParaRPr lang="en-IN" sz="2400" b="1" dirty="0">
              <a:latin typeface="Bookman Old Style" pitchFamily="18" charset="0"/>
              <a:cs typeface="Arial" pitchFamily="34" charset="0"/>
            </a:endParaRPr>
          </a:p>
          <a:p>
            <a:pPr algn="ctr"/>
            <a:endParaRPr lang="en-IN" sz="2400" b="1" dirty="0">
              <a:latin typeface="Bookman Old Style" pitchFamily="18" charset="0"/>
              <a:cs typeface="Arial" pitchFamily="34" charset="0"/>
            </a:endParaRPr>
          </a:p>
          <a:p>
            <a:pPr algn="ctr"/>
            <a:r>
              <a:rPr lang="en-IN" sz="2400" b="1" i="1" dirty="0">
                <a:solidFill>
                  <a:srgbClr val="380BB7"/>
                </a:solidFill>
                <a:latin typeface="Bookman Old Style" pitchFamily="18" charset="0"/>
              </a:rPr>
              <a:t>The material  contained in this PPT is a raw model output and research product. </a:t>
            </a:r>
          </a:p>
          <a:p>
            <a:pPr algn="ctr"/>
            <a:r>
              <a:rPr lang="en-IN" sz="2400" b="1" i="1" dirty="0">
                <a:solidFill>
                  <a:srgbClr val="380BB7"/>
                </a:solidFill>
                <a:latin typeface="Bookman Old Style" pitchFamily="18" charset="0"/>
              </a:rPr>
              <a:t>This is meant for scientific use only. </a:t>
            </a:r>
          </a:p>
          <a:p>
            <a:pPr algn="ctr"/>
            <a:endParaRPr lang="en-IN" sz="2400" b="1" dirty="0">
              <a:latin typeface="Bookman Old Style" pitchFamily="18" charset="0"/>
              <a:cs typeface="Arial" pitchFamily="34" charset="0"/>
            </a:endParaRPr>
          </a:p>
          <a:p>
            <a:pPr algn="ctr"/>
            <a:endParaRPr lang="en-IN" sz="2400" b="1" dirty="0">
              <a:latin typeface="Bookman Old Style" pitchFamily="18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055879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533400" y="2819400"/>
            <a:ext cx="83058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sz="2000" b="1" dirty="0">
                <a:solidFill>
                  <a:srgbClr val="FF0000"/>
                </a:solidFill>
              </a:rPr>
              <a:t>Real-time forecast based on</a:t>
            </a:r>
            <a:endParaRPr lang="en-US" sz="20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US" sz="2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INITIAL CONDITION (IC): </a:t>
            </a:r>
            <a:r>
              <a:rPr lang="en-US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11 </a:t>
            </a:r>
            <a:r>
              <a:rPr lang="en-US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August 2019 </a:t>
            </a:r>
            <a:r>
              <a:rPr lang="en-IN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0000UTC </a:t>
            </a:r>
            <a:r>
              <a:rPr lang="en-IN" sz="2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(GFS T1534)</a:t>
            </a:r>
          </a:p>
          <a:p>
            <a:pPr algn="ctr"/>
            <a:endParaRPr lang="en-IN" sz="20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IN" sz="2000" b="1" dirty="0">
                <a:solidFill>
                  <a:srgbClr val="FF00FF"/>
                </a:solidFill>
                <a:latin typeface="+mj-lt"/>
                <a:cs typeface="Arial" pitchFamily="34" charset="0"/>
              </a:rPr>
              <a:t>WRF (With DLP-scheme)- 3 km resolution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33400" y="4572000"/>
            <a:ext cx="835292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sz="1400" b="1" i="1" dirty="0">
                <a:latin typeface="Arial" pitchFamily="34" charset="0"/>
                <a:cs typeface="Arial" pitchFamily="34" charset="0"/>
              </a:rPr>
              <a:t>Note: Includes </a:t>
            </a:r>
            <a:r>
              <a:rPr lang="en-IN" sz="1400" b="1" i="1" dirty="0" smtClean="0">
                <a:latin typeface="Arial" pitchFamily="34" charset="0"/>
                <a:cs typeface="Arial" pitchFamily="34" charset="0"/>
              </a:rPr>
              <a:t>Day1 (</a:t>
            </a:r>
            <a:r>
              <a:rPr lang="en-IN" sz="1400" b="1" i="1" dirty="0" smtClean="0">
                <a:latin typeface="Arial" pitchFamily="34" charset="0"/>
                <a:cs typeface="Arial" pitchFamily="34" charset="0"/>
              </a:rPr>
              <a:t>11 </a:t>
            </a:r>
            <a:r>
              <a:rPr lang="en-IN" sz="1400" b="1" i="1" dirty="0" smtClean="0">
                <a:latin typeface="Arial" pitchFamily="34" charset="0"/>
                <a:cs typeface="Arial" pitchFamily="34" charset="0"/>
              </a:rPr>
              <a:t>August 2019)</a:t>
            </a:r>
            <a:endParaRPr lang="en-IN" sz="1400" b="1" i="1" dirty="0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838200" y="533400"/>
            <a:ext cx="7427676" cy="1371600"/>
            <a:chOff x="990600" y="533400"/>
            <a:chExt cx="7427676" cy="1371600"/>
          </a:xfrm>
        </p:grpSpPr>
        <p:sp>
          <p:nvSpPr>
            <p:cNvPr id="4" name="TextBox 3"/>
            <p:cNvSpPr txBox="1"/>
            <p:nvPr/>
          </p:nvSpPr>
          <p:spPr>
            <a:xfrm>
              <a:off x="1001452" y="722293"/>
              <a:ext cx="7416824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IN" sz="2800" b="1" dirty="0">
                  <a:solidFill>
                    <a:srgbClr val="002060"/>
                  </a:solidFill>
                  <a:latin typeface="Book Antiqua" pitchFamily="18" charset="0"/>
                  <a:cs typeface="Arial" pitchFamily="34" charset="0"/>
                </a:rPr>
                <a:t>EXPERIMENTAL LIGHTNING FLASH PREDICTION</a:t>
              </a:r>
            </a:p>
          </p:txBody>
        </p:sp>
        <p:sp>
          <p:nvSpPr>
            <p:cNvPr id="2" name="Rounded Rectangle 1"/>
            <p:cNvSpPr/>
            <p:nvPr/>
          </p:nvSpPr>
          <p:spPr>
            <a:xfrm>
              <a:off x="990600" y="533400"/>
              <a:ext cx="7340624" cy="1371600"/>
            </a:xfrm>
            <a:prstGeom prst="roundRect">
              <a:avLst/>
            </a:prstGeom>
            <a:noFill/>
            <a:ln w="88900" cmpd="tri">
              <a:solidFill>
                <a:srgbClr val="380BB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381000" y="5105400"/>
            <a:ext cx="8352928" cy="914400"/>
            <a:chOff x="381000" y="5791200"/>
            <a:chExt cx="8352928" cy="914400"/>
          </a:xfrm>
        </p:grpSpPr>
        <p:sp>
          <p:nvSpPr>
            <p:cNvPr id="8" name="TextBox 7"/>
            <p:cNvSpPr txBox="1"/>
            <p:nvPr/>
          </p:nvSpPr>
          <p:spPr>
            <a:xfrm>
              <a:off x="381000" y="5874603"/>
              <a:ext cx="8352928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IN" sz="1600" b="1" i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Prepared by</a:t>
              </a:r>
              <a:r>
                <a:rPr lang="en-IN" sz="1600" b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: </a:t>
              </a:r>
              <a:r>
                <a:rPr lang="en-IN" sz="1600" b="1" dirty="0" err="1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Greeshma</a:t>
              </a:r>
              <a:r>
                <a:rPr lang="en-IN" sz="1600" b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 M. Mohan, K Gayatri Vani, </a:t>
              </a:r>
              <a:r>
                <a:rPr lang="en-IN" sz="1600" b="1" dirty="0" err="1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Anupam</a:t>
              </a:r>
              <a:r>
                <a:rPr lang="en-IN" sz="1600" b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 </a:t>
              </a:r>
              <a:r>
                <a:rPr lang="en-IN" sz="1600" b="1" dirty="0" err="1" smtClean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Hazra</a:t>
              </a:r>
              <a:r>
                <a:rPr lang="en-IN" sz="1600" b="1" dirty="0" smtClean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, </a:t>
              </a:r>
              <a:r>
                <a:rPr lang="en-IN" sz="1600" b="1" dirty="0" err="1" smtClean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Chandrima</a:t>
              </a:r>
              <a:r>
                <a:rPr lang="en-IN" sz="1600" b="1" dirty="0" smtClean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 </a:t>
              </a:r>
              <a:r>
                <a:rPr lang="en-IN" sz="1600" b="1" dirty="0" err="1" smtClean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Mallick</a:t>
              </a:r>
              <a:r>
                <a:rPr lang="en-IN" sz="1600" b="1" dirty="0" smtClean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 </a:t>
              </a:r>
              <a:r>
                <a:rPr lang="en-IN" sz="1600" b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and Team for </a:t>
              </a:r>
              <a:r>
                <a:rPr lang="en-IN" sz="1600" b="1" i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Lightning/TS forecast, </a:t>
              </a:r>
              <a:r>
                <a:rPr lang="en-US" sz="1600" b="1" i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Indian Institute of Tropical Meteorology, Ministry of Earth Sciences, India.</a:t>
              </a:r>
              <a:endParaRPr lang="en-IN" b="1" i="1" dirty="0">
                <a:solidFill>
                  <a:srgbClr val="7030A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" name="Rounded Rectangle 2"/>
            <p:cNvSpPr/>
            <p:nvPr/>
          </p:nvSpPr>
          <p:spPr>
            <a:xfrm>
              <a:off x="457200" y="5791200"/>
              <a:ext cx="8200528" cy="914400"/>
            </a:xfrm>
            <a:prstGeom prst="roundRect">
              <a:avLst/>
            </a:prstGeom>
            <a:noFill/>
            <a:ln w="63500" cmpd="dbl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</p:grpSp>
      <p:pic>
        <p:nvPicPr>
          <p:cNvPr id="12" name="Pictur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19266" y="0"/>
            <a:ext cx="709155" cy="725212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4050663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52400" y="87868"/>
            <a:ext cx="8839200" cy="369332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IN" b="1" dirty="0">
                <a:latin typeface="Arial" pitchFamily="34" charset="0"/>
                <a:cs typeface="Arial" pitchFamily="34" charset="0"/>
              </a:rPr>
              <a:t>24 </a:t>
            </a:r>
            <a:r>
              <a:rPr lang="en-IN" b="1" dirty="0" err="1">
                <a:latin typeface="Arial" pitchFamily="34" charset="0"/>
                <a:cs typeface="Arial" pitchFamily="34" charset="0"/>
              </a:rPr>
              <a:t>hr</a:t>
            </a:r>
            <a:r>
              <a:rPr lang="en-IN" b="1" dirty="0">
                <a:latin typeface="Arial" pitchFamily="34" charset="0"/>
                <a:cs typeface="Arial" pitchFamily="34" charset="0"/>
              </a:rPr>
              <a:t> Accumulated Total Lightning Flash Counts (Day1)</a:t>
            </a:r>
          </a:p>
        </p:txBody>
      </p:sp>
      <p:sp>
        <p:nvSpPr>
          <p:cNvPr id="2" name="Rectangle 1"/>
          <p:cNvSpPr/>
          <p:nvPr/>
        </p:nvSpPr>
        <p:spPr>
          <a:xfrm>
            <a:off x="152400" y="87868"/>
            <a:ext cx="8839200" cy="6705600"/>
          </a:xfrm>
          <a:prstGeom prst="rect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15494" y="533400"/>
            <a:ext cx="6233104" cy="6124324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4175976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Box 18"/>
          <p:cNvSpPr txBox="1"/>
          <p:nvPr/>
        </p:nvSpPr>
        <p:spPr>
          <a:xfrm>
            <a:off x="152400" y="0"/>
            <a:ext cx="8839200" cy="369332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IN" b="1" dirty="0">
                <a:latin typeface="Arial" pitchFamily="34" charset="0"/>
                <a:cs typeface="Arial" pitchFamily="34" charset="0"/>
              </a:rPr>
              <a:t>3 hourly Accumulated Total Lightning Flash Count </a:t>
            </a:r>
            <a:r>
              <a:rPr lang="en-IN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(Max. Reflectivity overlaid)</a:t>
            </a:r>
          </a:p>
        </p:txBody>
      </p:sp>
      <p:sp>
        <p:nvSpPr>
          <p:cNvPr id="20" name="Rectangle 19"/>
          <p:cNvSpPr/>
          <p:nvPr/>
        </p:nvSpPr>
        <p:spPr>
          <a:xfrm>
            <a:off x="152400" y="43983"/>
            <a:ext cx="8839200" cy="6737817"/>
          </a:xfrm>
          <a:prstGeom prst="rect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37836" y="457201"/>
            <a:ext cx="5277363" cy="6248397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40962439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Box 18"/>
          <p:cNvSpPr txBox="1"/>
          <p:nvPr/>
        </p:nvSpPr>
        <p:spPr>
          <a:xfrm>
            <a:off x="152400" y="0"/>
            <a:ext cx="8839200" cy="369332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IN" b="1" dirty="0">
                <a:latin typeface="Arial" pitchFamily="34" charset="0"/>
                <a:cs typeface="Arial" pitchFamily="34" charset="0"/>
              </a:rPr>
              <a:t>3 hourly Accumulated Total Lightning Flash Count </a:t>
            </a:r>
            <a:r>
              <a:rPr lang="en-IN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(Max. Reflectivity overlaid)</a:t>
            </a:r>
          </a:p>
        </p:txBody>
      </p:sp>
      <p:sp>
        <p:nvSpPr>
          <p:cNvPr id="20" name="Rectangle 19"/>
          <p:cNvSpPr/>
          <p:nvPr/>
        </p:nvSpPr>
        <p:spPr>
          <a:xfrm>
            <a:off x="152400" y="43983"/>
            <a:ext cx="8839200" cy="6737817"/>
          </a:xfrm>
          <a:prstGeom prst="rect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57400" y="439395"/>
            <a:ext cx="5257799" cy="6225234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1840069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1828800" y="2362200"/>
            <a:ext cx="5638800" cy="13335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sz="6000" b="1" i="1" dirty="0" smtClean="0">
                <a:solidFill>
                  <a:srgbClr val="002060"/>
                </a:solidFill>
                <a:latin typeface="Bookman Old Style" pitchFamily="18" charset="0"/>
                <a:cs typeface="Arial" charset="0"/>
              </a:rPr>
              <a:t>Thanks ……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ATIONPOINT DATAPOINT PRODUCTNAME" val="DataPoint"/>
  <p:tag name="PRESENTATIONPOINT DATAPOINT VERSION" val="2"/>
  <p:tag name="PRESENTATIONPOINT DATAPOINT PRODUCTCODE" val="DP14STD"/>
  <p:tag name="PRESENTATIONPOINT DATAPOINT LICENSEDSAVE" val="0"/>
  <p:tag name="PRESENTATIONPOINT DATAPOINT DATACONNECTION 4" val="4&#10;Fig1&#10;0&#10;7&#10;-1&#10;-1&#10;0&#10;&#10;D:\Greeshma\Nowcasting_ThunderStorm\Operational_Test_Simulations\Operational_Test\Updating_PPT\figure1.txt.txt&#10;0&#10;TAB&#10;0&#10;0&#10;0&#10;0&#10;0&#10;0&#10;&#10;&#10;&#10;&#10;&#10;&#10;0&#10;0&#10;0&#10;0&#10;0&#10;0&#10;&#10;30&#10;0&#10;38eecbc5-5490-4c44-a612-f0653343649b&#10;0&#10;&#10;0&#10;0"/>
  <p:tag name="PRESENTATIONPOINT DATAPOINT DATACONNECTION 2" val="2&#10;Fig2&#10;0&#10;7&#10;-1&#10;-1&#10;0&#10;&#10;D:\Greeshma\Nowcasting_ThunderStorm\Operational_Test_Simulations\Operational_Test\Updating_PPT\figure2.txt.txt&#10;0&#10;TAB&#10;0&#10;0&#10;0&#10;0&#10;0&#10;0&#10;&#10;&#10;&#10;&#10;&#10;&#10;0&#10;0&#10;0&#10;0&#10;0&#10;0&#10;&#10;30&#10;0&#10;5b465559-4f4a-42ce-ad37-e4cbb99e79fa&#10;0&#10;&#10;0&#10;0"/>
  <p:tag name="PRESENTATIONPOINT DATAPOINT DATACONNECTION 3" val="3&#10;Fig3&#10;0&#10;7&#10;-1&#10;-1&#10;0&#10;&#10;D:\Greeshma\Nowcasting_ThunderStorm\Operational_Test_Simulations\Operational_Test\Updating_PPT\figure3.txt.txt&#10;0&#10;TAB&#10;0&#10;0&#10;0&#10;0&#10;0&#10;0&#10;&#10;&#10;&#10;&#10;&#10;&#10;0&#10;0&#10;0&#10;0&#10;0&#10;0&#10;&#10;30&#10;0&#10;0dad9b2f-c169-4e87-b84d-ee3916f55473&#10;0&#10;&#10;0&#10;0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4438</TotalTime>
  <Words>137</Words>
  <Application>Microsoft Office PowerPoint</Application>
  <PresentationFormat>On-screen Show (4:3)</PresentationFormat>
  <Paragraphs>17</Paragraphs>
  <Slides>6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Office Theme</vt:lpstr>
      <vt:lpstr>Slide 1</vt:lpstr>
      <vt:lpstr>Slide 2</vt:lpstr>
      <vt:lpstr>Slide 3</vt:lpstr>
      <vt:lpstr>Slide 4</vt:lpstr>
      <vt:lpstr>Slide 5</vt:lpstr>
      <vt:lpstr>Slide 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Greeshma</dc:creator>
  <cp:lastModifiedBy>Hareesh</cp:lastModifiedBy>
  <cp:revision>248</cp:revision>
  <dcterms:created xsi:type="dcterms:W3CDTF">2019-04-05T05:52:12Z</dcterms:created>
  <dcterms:modified xsi:type="dcterms:W3CDTF">2019-08-11T07:56:35Z</dcterms:modified>
</cp:coreProperties>
</file>