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62" r:id="rId6"/>
    <p:sldId id="259" r:id="rId7"/>
    <p:sldId id="260" r:id="rId8"/>
    <p:sldId id="263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FEE4447-3DEB-4970-A2D4-C814633F2645}" type="slidenum">
              <a:rPr lang="en-US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C677164-EB8E-4592-A7C3-34E225073D83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8504F7-8EB8-4E03-A208-85C9FD3B0065}" type="slidenum">
              <a:rPr lang="en-US"/>
              <a:pPr/>
              <a:t>5</a:t>
            </a:fld>
            <a:endParaRPr lang="en-U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4970B6-1694-4B1E-B8E9-58C3D283B651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8105400" y="20880"/>
            <a:ext cx="1037880" cy="1061280"/>
          </a:xfrm>
          <a:prstGeom prst="rect">
            <a:avLst/>
          </a:prstGeom>
          <a:ln>
            <a:noFill/>
          </a:ln>
        </p:spPr>
      </p:pic>
      <p:sp>
        <p:nvSpPr>
          <p:cNvPr id="78" name="CustomShape 1"/>
          <p:cNvSpPr/>
          <p:nvPr/>
        </p:nvSpPr>
        <p:spPr>
          <a:xfrm>
            <a:off x="573840" y="1447920"/>
            <a:ext cx="7938360" cy="3016080"/>
          </a:xfrm>
          <a:prstGeom prst="rect">
            <a:avLst/>
          </a:prstGeom>
          <a:gradFill>
            <a:gsLst>
              <a:gs pos="0">
                <a:srgbClr val="2988A1"/>
              </a:gs>
              <a:gs pos="100000">
                <a:srgbClr val="36B0D1"/>
              </a:gs>
            </a:gsLst>
            <a:lin ang="16200000"/>
          </a:gra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 u="sng">
                <a:solidFill>
                  <a:srgbClr val="FFFFFF"/>
                </a:solidFill>
                <a:latin typeface="Bookman Old Style"/>
              </a:rPr>
              <a:t>Disclaimer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400" b="1" i="1">
                <a:solidFill>
                  <a:srgbClr val="380BB7"/>
                </a:solidFill>
                <a:latin typeface="Bookman Old Style"/>
              </a:rPr>
              <a:t>The material  contained in this PPT is a raw model output and research product.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b="1" i="1">
                <a:solidFill>
                  <a:srgbClr val="380BB7"/>
                </a:solidFill>
                <a:latin typeface="Bookman Old Style"/>
              </a:rPr>
              <a:t>This is meant for scientific use only.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33520" y="2514600"/>
            <a:ext cx="8305200" cy="1309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alibri"/>
              </a:rPr>
              <a:t>Real-time forecast based on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Arial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</a:rPr>
              <a:t>19042019 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0000UTC (GFS T1534)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FF00FF"/>
                </a:solidFill>
                <a:latin typeface="Calibri"/>
              </a:rPr>
              <a:t>WRF (With DLP-scheme)- 3 km resolution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533400" y="4343400"/>
            <a:ext cx="8352360" cy="303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1" i="1" dirty="0">
                <a:solidFill>
                  <a:srgbClr val="000000"/>
                </a:solidFill>
                <a:latin typeface="Arial"/>
              </a:rPr>
              <a:t>Note: Includes Day1 </a:t>
            </a:r>
            <a:r>
              <a:rPr lang="en-US" sz="1400" b="1" i="1" dirty="0" smtClean="0">
                <a:solidFill>
                  <a:srgbClr val="000000"/>
                </a:solidFill>
                <a:latin typeface="Arial"/>
              </a:rPr>
              <a:t>(19042019)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848880" y="722160"/>
            <a:ext cx="7416000" cy="943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>
                <a:solidFill>
                  <a:srgbClr val="002060"/>
                </a:solidFill>
                <a:latin typeface="Book Antiqua"/>
              </a:rPr>
              <a:t>EXPERIMENTAL LIGHTNING FLASH PREDICTION</a:t>
            </a:r>
            <a:endParaRPr/>
          </a:p>
        </p:txBody>
      </p:sp>
      <p:sp>
        <p:nvSpPr>
          <p:cNvPr id="82" name="CustomShape 4"/>
          <p:cNvSpPr/>
          <p:nvPr/>
        </p:nvSpPr>
        <p:spPr>
          <a:xfrm>
            <a:off x="838080" y="533520"/>
            <a:ext cx="7340040" cy="1370880"/>
          </a:xfrm>
          <a:prstGeom prst="roundRect">
            <a:avLst>
              <a:gd name="adj" fmla="val 16667"/>
            </a:avLst>
          </a:prstGeom>
          <a:noFill/>
          <a:ln w="88920">
            <a:solidFill>
              <a:srgbClr val="380BB7"/>
            </a:solidFill>
            <a:round/>
          </a:ln>
        </p:spPr>
      </p:sp>
      <p:sp>
        <p:nvSpPr>
          <p:cNvPr id="83" name="CustomShape 5"/>
          <p:cNvSpPr/>
          <p:nvPr/>
        </p:nvSpPr>
        <p:spPr>
          <a:xfrm>
            <a:off x="380880" y="5029200"/>
            <a:ext cx="8352360" cy="82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600" b="1" i="1" dirty="0">
                <a:solidFill>
                  <a:srgbClr val="984807"/>
                </a:solidFill>
                <a:latin typeface="Bookman Old Style"/>
              </a:rPr>
              <a:t>Prepared by</a:t>
            </a:r>
            <a:r>
              <a:rPr lang="en-US" sz="1600" b="1" dirty="0">
                <a:solidFill>
                  <a:srgbClr val="984807"/>
                </a:solidFill>
                <a:latin typeface="Bookman Old Style"/>
              </a:rPr>
              <a:t>: </a:t>
            </a:r>
            <a:r>
              <a:rPr lang="en-US" sz="1600" b="1" dirty="0" err="1">
                <a:solidFill>
                  <a:srgbClr val="984807"/>
                </a:solidFill>
                <a:latin typeface="Bookman Old Style"/>
              </a:rPr>
              <a:t>Greeshma</a:t>
            </a:r>
            <a:r>
              <a:rPr lang="en-US" sz="1600" b="1" dirty="0">
                <a:solidFill>
                  <a:srgbClr val="984807"/>
                </a:solidFill>
                <a:latin typeface="Bookman Old Style"/>
              </a:rPr>
              <a:t> M. Mohan, K </a:t>
            </a:r>
            <a:r>
              <a:rPr lang="en-US" sz="1600" b="1" dirty="0" err="1">
                <a:solidFill>
                  <a:srgbClr val="984807"/>
                </a:solidFill>
                <a:latin typeface="Bookman Old Style"/>
              </a:rPr>
              <a:t>Gayatri</a:t>
            </a:r>
            <a:r>
              <a:rPr lang="en-US" sz="1600" b="1" dirty="0">
                <a:solidFill>
                  <a:srgbClr val="984807"/>
                </a:solidFill>
                <a:latin typeface="Bookman Old Style"/>
              </a:rPr>
              <a:t> </a:t>
            </a:r>
            <a:r>
              <a:rPr lang="en-US" sz="1600" b="1" dirty="0" err="1">
                <a:solidFill>
                  <a:srgbClr val="984807"/>
                </a:solidFill>
                <a:latin typeface="Bookman Old Style"/>
              </a:rPr>
              <a:t>Vani</a:t>
            </a:r>
            <a:r>
              <a:rPr lang="en-US" sz="1600" b="1" dirty="0">
                <a:solidFill>
                  <a:srgbClr val="984807"/>
                </a:solidFill>
                <a:latin typeface="Bookman Old Style"/>
              </a:rPr>
              <a:t>, </a:t>
            </a:r>
            <a:r>
              <a:rPr lang="en-US" sz="1600" b="1" dirty="0" err="1">
                <a:solidFill>
                  <a:srgbClr val="984807"/>
                </a:solidFill>
                <a:latin typeface="Bookman Old Style"/>
              </a:rPr>
              <a:t>Anupam</a:t>
            </a:r>
            <a:r>
              <a:rPr lang="en-US" sz="1600" b="1" dirty="0">
                <a:solidFill>
                  <a:srgbClr val="984807"/>
                </a:solidFill>
                <a:latin typeface="Bookman Old Style"/>
              </a:rPr>
              <a:t> </a:t>
            </a:r>
            <a:r>
              <a:rPr lang="en-US" sz="1600" b="1" dirty="0" err="1" smtClean="0">
                <a:solidFill>
                  <a:srgbClr val="984807"/>
                </a:solidFill>
                <a:latin typeface="Bookman Old Style"/>
              </a:rPr>
              <a:t>Hazra</a:t>
            </a:r>
            <a:r>
              <a:rPr lang="en-US" sz="1600" b="1" dirty="0" smtClean="0">
                <a:solidFill>
                  <a:srgbClr val="984807"/>
                </a:solidFill>
                <a:latin typeface="Bookman Old Style"/>
              </a:rPr>
              <a:t>, </a:t>
            </a:r>
            <a:r>
              <a:rPr lang="en-US" sz="1600" b="1" dirty="0" err="1" smtClean="0">
                <a:solidFill>
                  <a:srgbClr val="984807"/>
                </a:solidFill>
                <a:latin typeface="Bookman Old Style"/>
              </a:rPr>
              <a:t>Chandrima</a:t>
            </a:r>
            <a:r>
              <a:rPr lang="en-US" sz="1600" b="1" dirty="0" smtClean="0">
                <a:solidFill>
                  <a:srgbClr val="984807"/>
                </a:solidFill>
                <a:latin typeface="Bookman Old Style"/>
              </a:rPr>
              <a:t> </a:t>
            </a:r>
            <a:r>
              <a:rPr lang="en-US" sz="1600" b="1" dirty="0" err="1" smtClean="0">
                <a:solidFill>
                  <a:srgbClr val="984807"/>
                </a:solidFill>
                <a:latin typeface="Bookman Old Style"/>
              </a:rPr>
              <a:t>Mallick</a:t>
            </a:r>
            <a:r>
              <a:rPr lang="en-US" sz="1600" b="1" dirty="0" smtClean="0">
                <a:solidFill>
                  <a:srgbClr val="984807"/>
                </a:solidFill>
                <a:latin typeface="Bookman Old Style"/>
              </a:rPr>
              <a:t> </a:t>
            </a:r>
            <a:r>
              <a:rPr lang="en-US" sz="1600" b="1" dirty="0">
                <a:solidFill>
                  <a:srgbClr val="984807"/>
                </a:solidFill>
                <a:latin typeface="Bookman Old Style"/>
              </a:rPr>
              <a:t>and Team for </a:t>
            </a:r>
            <a:r>
              <a:rPr lang="en-US" sz="1600" b="1" i="1" dirty="0">
                <a:solidFill>
                  <a:srgbClr val="984807"/>
                </a:solidFill>
                <a:latin typeface="Bookman Old Style"/>
              </a:rPr>
              <a:t>Lightning/TS forecast, Indian Institute of Tropical Meteorology, Ministry of Earth Sciences, India.</a:t>
            </a:r>
            <a:endParaRPr/>
          </a:p>
        </p:txBody>
      </p:sp>
      <p:sp>
        <p:nvSpPr>
          <p:cNvPr id="84" name="CustomShape 6"/>
          <p:cNvSpPr/>
          <p:nvPr/>
        </p:nvSpPr>
        <p:spPr>
          <a:xfrm>
            <a:off x="457200" y="4953000"/>
            <a:ext cx="8199720" cy="913680"/>
          </a:xfrm>
          <a:prstGeom prst="roundRect">
            <a:avLst>
              <a:gd name="adj" fmla="val 16667"/>
            </a:avLst>
          </a:prstGeom>
          <a:noFill/>
          <a:ln w="63360">
            <a:solidFill>
              <a:srgbClr val="C00000"/>
            </a:solidFill>
            <a:round/>
          </a:ln>
        </p:spPr>
      </p:sp>
      <p:pic>
        <p:nvPicPr>
          <p:cNvPr id="85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8419320" y="0"/>
            <a:ext cx="708480" cy="72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2280" y="87840"/>
            <a:ext cx="8838360" cy="364320"/>
          </a:xfrm>
          <a:prstGeom prst="rect">
            <a:avLst/>
          </a:prstGeom>
          <a:gradFill>
            <a:gsLst>
              <a:gs pos="0">
                <a:srgbClr val="2988A1"/>
              </a:gs>
              <a:gs pos="100000">
                <a:srgbClr val="36B0D1"/>
              </a:gs>
            </a:gsLst>
            <a:lin ang="16200000"/>
          </a:gra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rial"/>
              </a:rPr>
              <a:t>24 hr Accumulated Total Lightning Flash Counts (Day1)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152280" y="87840"/>
            <a:ext cx="8838360" cy="6705000"/>
          </a:xfrm>
          <a:prstGeom prst="rect">
            <a:avLst/>
          </a:prstGeom>
          <a:noFill/>
          <a:ln w="38160">
            <a:solidFill>
              <a:srgbClr val="00B0F0"/>
            </a:solidFill>
            <a:round/>
          </a:ln>
        </p:spPr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800" y="755650"/>
            <a:ext cx="7620000" cy="5886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0" y="609600"/>
            <a:ext cx="5715000" cy="5791200"/>
            <a:chOff x="1143000" y="609600"/>
            <a:chExt cx="6096000" cy="5886450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/>
            <a:srcRect l="17999" r="23999"/>
            <a:stretch>
              <a:fillRect/>
            </a:stretch>
          </p:blipFill>
          <p:spPr bwMode="auto">
            <a:xfrm>
              <a:off x="1143000" y="609600"/>
              <a:ext cx="5181600" cy="58864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3"/>
            <a:srcRect l="84003" t="19241" r="6958" b="11915"/>
            <a:stretch>
              <a:fillRect/>
            </a:stretch>
          </p:blipFill>
          <p:spPr bwMode="auto">
            <a:xfrm>
              <a:off x="6400800" y="1219200"/>
              <a:ext cx="838200" cy="49530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  <p:sp>
        <p:nvSpPr>
          <p:cNvPr id="5" name="CustomShape 1"/>
          <p:cNvSpPr/>
          <p:nvPr/>
        </p:nvSpPr>
        <p:spPr>
          <a:xfrm>
            <a:off x="152280" y="87840"/>
            <a:ext cx="8838360" cy="364320"/>
          </a:xfrm>
          <a:prstGeom prst="rect">
            <a:avLst/>
          </a:prstGeom>
          <a:gradFill>
            <a:gsLst>
              <a:gs pos="0">
                <a:srgbClr val="2988A1"/>
              </a:gs>
              <a:gs pos="100000">
                <a:srgbClr val="36B0D1"/>
              </a:gs>
            </a:gsLst>
            <a:lin ang="16200000"/>
          </a:gra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Arial"/>
              </a:rPr>
              <a:t>24 hr Accumulated Total Lightning Flash Counts (</a:t>
            </a:r>
            <a:r>
              <a:rPr lang="en-US" b="1" dirty="0" smtClean="0">
                <a:solidFill>
                  <a:srgbClr val="FFFFFF"/>
                </a:solidFill>
                <a:latin typeface="Arial"/>
              </a:rPr>
              <a:t>Day2)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52400" y="44450"/>
            <a:ext cx="8837613" cy="6737350"/>
          </a:xfrm>
          <a:custGeom>
            <a:avLst/>
            <a:gdLst>
              <a:gd name="G0" fmla="*/ 24552 1 2"/>
              <a:gd name="G1" fmla="*/ 18715 1 2"/>
              <a:gd name="G2" fmla="+- 18715 0 0"/>
              <a:gd name="G3" fmla="+- 2455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552" y="0"/>
                </a:lnTo>
                <a:lnTo>
                  <a:pt x="24552" y="18715"/>
                </a:lnTo>
                <a:lnTo>
                  <a:pt x="0" y="18715"/>
                </a:lnTo>
                <a:close/>
              </a:path>
            </a:pathLst>
          </a:custGeom>
          <a:noFill/>
          <a:ln w="38160" cap="flat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0"/>
            <a:ext cx="867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a typeface="AR PL UMing HK" charset="0"/>
                <a:cs typeface="AR PL UMing HK" charset="0"/>
              </a:rPr>
              <a:t>3 hourly Accumulated Total Lightning Flash Count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AR PL UMing HK" charset="0"/>
                <a:cs typeface="AR PL UMing HK" charset="0"/>
              </a:rPr>
              <a:t>(Max. Reflectivity overlaid)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17638" y="363538"/>
            <a:ext cx="6751637" cy="6494462"/>
            <a:chOff x="1417638" y="363538"/>
            <a:chExt cx="6751637" cy="6494462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/>
            <a:srcRect l="17999" r="22681"/>
            <a:stretch>
              <a:fillRect/>
            </a:stretch>
          </p:blipFill>
          <p:spPr bwMode="auto">
            <a:xfrm>
              <a:off x="1431925" y="363538"/>
              <a:ext cx="2911475" cy="32940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4"/>
            <a:srcRect l="17999" r="6000"/>
            <a:stretch>
              <a:fillRect/>
            </a:stretch>
          </p:blipFill>
          <p:spPr bwMode="auto">
            <a:xfrm>
              <a:off x="4495800" y="382588"/>
              <a:ext cx="3673475" cy="32194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5"/>
            <a:srcRect l="17999" r="22681"/>
            <a:stretch>
              <a:fillRect/>
            </a:stretch>
          </p:blipFill>
          <p:spPr bwMode="auto">
            <a:xfrm>
              <a:off x="1417638" y="3565524"/>
              <a:ext cx="2996558" cy="3292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6"/>
            <a:srcRect l="17999" r="6000"/>
            <a:stretch>
              <a:fillRect/>
            </a:stretch>
          </p:blipFill>
          <p:spPr bwMode="auto">
            <a:xfrm>
              <a:off x="4495800" y="3565524"/>
              <a:ext cx="3651802" cy="3292476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457201" y="0"/>
            <a:ext cx="8686799" cy="363538"/>
          </a:xfrm>
          <a:custGeom>
            <a:avLst/>
            <a:gdLst>
              <a:gd name="G0" fmla="*/ 24552 1 2"/>
              <a:gd name="G1" fmla="*/ 1013 1 2"/>
              <a:gd name="G2" fmla="+- 1013 0 0"/>
              <a:gd name="G3" fmla="+- 2455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552" y="0"/>
                </a:lnTo>
                <a:lnTo>
                  <a:pt x="24552" y="1013"/>
                </a:lnTo>
                <a:lnTo>
                  <a:pt x="0" y="1013"/>
                </a:lnTo>
                <a:close/>
              </a:path>
            </a:pathLst>
          </a:custGeom>
          <a:gradFill rotWithShape="0">
            <a:gsLst>
              <a:gs pos="0">
                <a:srgbClr val="36B0D1"/>
              </a:gs>
              <a:gs pos="100000">
                <a:srgbClr val="2988A1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b="1" dirty="0">
              <a:solidFill>
                <a:schemeClr val="accent6">
                  <a:lumMod val="75000"/>
                </a:schemeClr>
              </a:solidFill>
              <a:ea typeface="AR PL UMing HK" charset="0"/>
              <a:cs typeface="AR PL UMing HK" charset="0"/>
            </a:endParaRP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52400" y="44450"/>
            <a:ext cx="8837613" cy="6737350"/>
          </a:xfrm>
          <a:custGeom>
            <a:avLst/>
            <a:gdLst>
              <a:gd name="G0" fmla="*/ 24552 1 2"/>
              <a:gd name="G1" fmla="*/ 18715 1 2"/>
              <a:gd name="G2" fmla="+- 18715 0 0"/>
              <a:gd name="G3" fmla="+- 24552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552" y="0"/>
                </a:lnTo>
                <a:lnTo>
                  <a:pt x="24552" y="18715"/>
                </a:lnTo>
                <a:lnTo>
                  <a:pt x="0" y="18715"/>
                </a:lnTo>
                <a:close/>
              </a:path>
            </a:pathLst>
          </a:custGeom>
          <a:noFill/>
          <a:ln w="38160" cap="flat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76200"/>
            <a:ext cx="867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a typeface="AR PL UMing HK" charset="0"/>
                <a:cs typeface="AR PL UMing HK" charset="0"/>
              </a:rPr>
              <a:t>3 hourly Accumulated Total Lightning Flash Count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AR PL UMing HK" charset="0"/>
                <a:cs typeface="AR PL UMing HK" charset="0"/>
              </a:rPr>
              <a:t>(Max. Reflectivity overlaid)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65238" y="438150"/>
            <a:ext cx="6751637" cy="6419850"/>
            <a:chOff x="1265238" y="438150"/>
            <a:chExt cx="6751637" cy="6419850"/>
          </a:xfrm>
        </p:grpSpPr>
        <p:grpSp>
          <p:nvGrpSpPr>
            <p:cNvPr id="18" name="Group 17"/>
            <p:cNvGrpSpPr/>
            <p:nvPr/>
          </p:nvGrpSpPr>
          <p:grpSpPr>
            <a:xfrm>
              <a:off x="1265238" y="438150"/>
              <a:ext cx="6751637" cy="6419850"/>
              <a:chOff x="1265238" y="438150"/>
              <a:chExt cx="6751637" cy="6419850"/>
            </a:xfrm>
          </p:grpSpPr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 l="17999" r="22681"/>
              <a:stretch>
                <a:fillRect/>
              </a:stretch>
            </p:blipFill>
            <p:spPr bwMode="auto">
              <a:xfrm>
                <a:off x="1279525" y="439738"/>
                <a:ext cx="2911475" cy="3294062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6" name="Picture 4"/>
              <p:cNvPicPr>
                <a:picLocks noChangeAspect="1" noChangeArrowheads="1"/>
              </p:cNvPicPr>
              <p:nvPr/>
            </p:nvPicPr>
            <p:blipFill>
              <a:blip r:embed="rId4"/>
              <a:srcRect l="17999" r="6000"/>
              <a:stretch>
                <a:fillRect/>
              </a:stretch>
            </p:blipFill>
            <p:spPr bwMode="auto">
              <a:xfrm>
                <a:off x="4343400" y="438150"/>
                <a:ext cx="3673475" cy="321945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pic>
            <p:nvPicPr>
              <p:cNvPr id="17" name="Picture 5"/>
              <p:cNvPicPr>
                <a:picLocks noChangeAspect="1" noChangeArrowheads="1"/>
              </p:cNvPicPr>
              <p:nvPr/>
            </p:nvPicPr>
            <p:blipFill>
              <a:blip r:embed="rId5"/>
              <a:srcRect l="17999" r="22681"/>
              <a:stretch>
                <a:fillRect/>
              </a:stretch>
            </p:blipFill>
            <p:spPr bwMode="auto">
              <a:xfrm>
                <a:off x="1265238" y="3643312"/>
                <a:ext cx="2925762" cy="3214688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</p:grpSp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6"/>
            <a:srcRect l="17999" r="6000"/>
            <a:stretch>
              <a:fillRect/>
            </a:stretch>
          </p:blipFill>
          <p:spPr bwMode="auto">
            <a:xfrm>
              <a:off x="4419600" y="3643312"/>
              <a:ext cx="3565525" cy="321468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0" y="381000"/>
            <a:ext cx="6873875" cy="6477000"/>
            <a:chOff x="1524000" y="381000"/>
            <a:chExt cx="6873875" cy="6477000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/>
            <a:srcRect l="17999" r="22681"/>
            <a:stretch>
              <a:fillRect/>
            </a:stretch>
          </p:blipFill>
          <p:spPr bwMode="auto">
            <a:xfrm>
              <a:off x="1524000" y="381000"/>
              <a:ext cx="2911475" cy="32940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3"/>
            <a:srcRect l="17999" r="6000"/>
            <a:stretch>
              <a:fillRect/>
            </a:stretch>
          </p:blipFill>
          <p:spPr bwMode="auto">
            <a:xfrm>
              <a:off x="4659190" y="381000"/>
              <a:ext cx="3738685" cy="327660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4"/>
            <a:srcRect l="17999" r="22681"/>
            <a:stretch>
              <a:fillRect/>
            </a:stretch>
          </p:blipFill>
          <p:spPr bwMode="auto">
            <a:xfrm>
              <a:off x="1524000" y="3643312"/>
              <a:ext cx="2925762" cy="321468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5"/>
            <a:srcRect l="17999" r="6000"/>
            <a:stretch>
              <a:fillRect/>
            </a:stretch>
          </p:blipFill>
          <p:spPr bwMode="auto">
            <a:xfrm>
              <a:off x="4724400" y="3643312"/>
              <a:ext cx="3565525" cy="321468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  <p:sp>
        <p:nvSpPr>
          <p:cNvPr id="6" name="TextBox 5"/>
          <p:cNvSpPr txBox="1"/>
          <p:nvPr/>
        </p:nvSpPr>
        <p:spPr>
          <a:xfrm>
            <a:off x="304800" y="76200"/>
            <a:ext cx="867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a typeface="AR PL UMing HK" charset="0"/>
                <a:cs typeface="AR PL UMing HK" charset="0"/>
              </a:rPr>
              <a:t>3 hourly Accumulated Total Lightning Flash Count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AR PL UMing HK" charset="0"/>
                <a:cs typeface="AR PL UMing HK" charset="0"/>
              </a:rPr>
              <a:t>(Max. Reflectivity overlaid)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47800" y="438150"/>
            <a:ext cx="6873875" cy="6419850"/>
            <a:chOff x="1447800" y="438150"/>
            <a:chExt cx="6873875" cy="6419850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2"/>
            <a:srcRect l="17999" r="22681"/>
            <a:stretch>
              <a:fillRect/>
            </a:stretch>
          </p:blipFill>
          <p:spPr bwMode="auto">
            <a:xfrm>
              <a:off x="1447800" y="439738"/>
              <a:ext cx="2911475" cy="329406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3"/>
            <a:srcRect l="17999" r="6000"/>
            <a:stretch>
              <a:fillRect/>
            </a:stretch>
          </p:blipFill>
          <p:spPr bwMode="auto">
            <a:xfrm>
              <a:off x="4648200" y="438150"/>
              <a:ext cx="3673475" cy="32194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4"/>
            <a:srcRect l="17999" r="22681"/>
            <a:stretch>
              <a:fillRect/>
            </a:stretch>
          </p:blipFill>
          <p:spPr bwMode="auto">
            <a:xfrm>
              <a:off x="1447800" y="3643312"/>
              <a:ext cx="2925762" cy="3214688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</p:grpSp>
      <p:sp>
        <p:nvSpPr>
          <p:cNvPr id="6" name="TextBox 5"/>
          <p:cNvSpPr txBox="1"/>
          <p:nvPr/>
        </p:nvSpPr>
        <p:spPr>
          <a:xfrm>
            <a:off x="304800" y="76200"/>
            <a:ext cx="867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a typeface="AR PL UMing HK" charset="0"/>
                <a:cs typeface="AR PL UMing HK" charset="0"/>
              </a:rPr>
              <a:t>3 hourly Accumulated Total Lightning Flash Count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AR PL UMing HK" charset="0"/>
                <a:cs typeface="AR PL UMing HK" charset="0"/>
              </a:rPr>
              <a:t>(Max. Reflectivity overlaid)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171</Words>
  <PresentationFormat>On-screen Show (4:3)</PresentationFormat>
  <Paragraphs>22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IITM</dc:creator>
  <cp:lastModifiedBy>IITM</cp:lastModifiedBy>
  <cp:revision>13</cp:revision>
  <dcterms:modified xsi:type="dcterms:W3CDTF">2019-04-19T12:17:44Z</dcterms:modified>
</cp:coreProperties>
</file>