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63" r:id="rId2"/>
    <p:sldId id="256" r:id="rId3"/>
    <p:sldId id="257" r:id="rId4"/>
    <p:sldId id="264" r:id="rId5"/>
    <p:sldId id="265" r:id="rId6"/>
    <p:sldId id="269" r:id="rId7"/>
    <p:sldId id="270" r:id="rId8"/>
    <p:sldId id="26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0BB7"/>
    <a:srgbClr val="FF00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2EFD17-DDA8-4110-9EF4-D3EA60E85B53}" type="datetimeFigureOut">
              <a:rPr lang="en-US" smtClean="0"/>
              <a:pPr/>
              <a:t>6/30/2019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84EC4-506B-4454-9965-7BD0E81F0A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100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84EC4-506B-4454-9965-7BD0E81F0AE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A367B-E726-4A8E-BF8C-CC5542BD56CB}" type="datetimeFigureOut">
              <a:rPr lang="en-IN" smtClean="0"/>
              <a:pPr/>
              <a:t>30-06-2019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81F6A-ABD6-4253-BB18-69A6C81BDFE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A367B-E726-4A8E-BF8C-CC5542BD56CB}" type="datetimeFigureOut">
              <a:rPr lang="en-IN" smtClean="0"/>
              <a:pPr/>
              <a:t>30-06-2019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81F6A-ABD6-4253-BB18-69A6C81BDFE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A367B-E726-4A8E-BF8C-CC5542BD56CB}" type="datetimeFigureOut">
              <a:rPr lang="en-IN" smtClean="0"/>
              <a:pPr/>
              <a:t>30-06-2019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81F6A-ABD6-4253-BB18-69A6C81BDFE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A367B-E726-4A8E-BF8C-CC5542BD56CB}" type="datetimeFigureOut">
              <a:rPr lang="en-IN" smtClean="0"/>
              <a:pPr/>
              <a:t>30-06-2019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81F6A-ABD6-4253-BB18-69A6C81BDFE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A367B-E726-4A8E-BF8C-CC5542BD56CB}" type="datetimeFigureOut">
              <a:rPr lang="en-IN" smtClean="0"/>
              <a:pPr/>
              <a:t>30-06-2019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81F6A-ABD6-4253-BB18-69A6C81BDFE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A367B-E726-4A8E-BF8C-CC5542BD56CB}" type="datetimeFigureOut">
              <a:rPr lang="en-IN" smtClean="0"/>
              <a:pPr/>
              <a:t>30-06-2019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81F6A-ABD6-4253-BB18-69A6C81BDFE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A367B-E726-4A8E-BF8C-CC5542BD56CB}" type="datetimeFigureOut">
              <a:rPr lang="en-IN" smtClean="0"/>
              <a:pPr/>
              <a:t>30-06-2019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81F6A-ABD6-4253-BB18-69A6C81BDFE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A367B-E726-4A8E-BF8C-CC5542BD56CB}" type="datetimeFigureOut">
              <a:rPr lang="en-IN" smtClean="0"/>
              <a:pPr/>
              <a:t>30-06-2019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81F6A-ABD6-4253-BB18-69A6C81BDFE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A367B-E726-4A8E-BF8C-CC5542BD56CB}" type="datetimeFigureOut">
              <a:rPr lang="en-IN" smtClean="0"/>
              <a:pPr/>
              <a:t>30-06-2019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81F6A-ABD6-4253-BB18-69A6C81BDFE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A367B-E726-4A8E-BF8C-CC5542BD56CB}" type="datetimeFigureOut">
              <a:rPr lang="en-IN" smtClean="0"/>
              <a:pPr/>
              <a:t>30-06-2019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81F6A-ABD6-4253-BB18-69A6C81BDFE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A367B-E726-4A8E-BF8C-CC5542BD56CB}" type="datetimeFigureOut">
              <a:rPr lang="en-IN" smtClean="0"/>
              <a:pPr/>
              <a:t>30-06-2019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81F6A-ABD6-4253-BB18-69A6C81BDFE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A367B-E726-4A8E-BF8C-CC5542BD56CB}" type="datetimeFigureOut">
              <a:rPr lang="en-IN" smtClean="0"/>
              <a:pPr/>
              <a:t>30-06-2019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81F6A-ABD6-4253-BB18-69A6C81BDFEB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5477" y="20782"/>
            <a:ext cx="1038523" cy="106203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73974" y="1447800"/>
            <a:ext cx="7938938" cy="304698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sz="2400" b="1" u="sng" dirty="0">
                <a:latin typeface="Bookman Old Style" pitchFamily="18" charset="0"/>
                <a:cs typeface="Arial" pitchFamily="34" charset="0"/>
              </a:rPr>
              <a:t>Disclaimer</a:t>
            </a:r>
          </a:p>
          <a:p>
            <a:pPr algn="ctr"/>
            <a:endParaRPr lang="en-IN" sz="2400" b="1" dirty="0">
              <a:latin typeface="Bookman Old Style" pitchFamily="18" charset="0"/>
              <a:cs typeface="Arial" pitchFamily="34" charset="0"/>
            </a:endParaRPr>
          </a:p>
          <a:p>
            <a:pPr algn="ctr"/>
            <a:endParaRPr lang="en-IN" sz="2400" b="1" dirty="0">
              <a:latin typeface="Bookman Old Style" pitchFamily="18" charset="0"/>
              <a:cs typeface="Arial" pitchFamily="34" charset="0"/>
            </a:endParaRPr>
          </a:p>
          <a:p>
            <a:pPr algn="ctr"/>
            <a:r>
              <a:rPr lang="en-IN" sz="2400" b="1" i="1" dirty="0">
                <a:solidFill>
                  <a:srgbClr val="380BB7"/>
                </a:solidFill>
                <a:latin typeface="Bookman Old Style" pitchFamily="18" charset="0"/>
              </a:rPr>
              <a:t>The material  contained in this PPT is a raw model output and research product. </a:t>
            </a:r>
          </a:p>
          <a:p>
            <a:pPr algn="ctr"/>
            <a:r>
              <a:rPr lang="en-IN" sz="2400" b="1" i="1" dirty="0">
                <a:solidFill>
                  <a:srgbClr val="380BB7"/>
                </a:solidFill>
                <a:latin typeface="Bookman Old Style" pitchFamily="18" charset="0"/>
              </a:rPr>
              <a:t>This is meant for scientific use only. </a:t>
            </a:r>
          </a:p>
          <a:p>
            <a:pPr algn="ctr"/>
            <a:endParaRPr lang="en-IN" sz="2400" b="1" dirty="0">
              <a:latin typeface="Bookman Old Style" pitchFamily="18" charset="0"/>
              <a:cs typeface="Arial" pitchFamily="34" charset="0"/>
            </a:endParaRPr>
          </a:p>
          <a:p>
            <a:pPr algn="ctr"/>
            <a:endParaRPr lang="en-IN" sz="2400" b="1" dirty="0">
              <a:latin typeface="Bookman Old Style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5879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3400" y="2819400"/>
            <a:ext cx="8305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000" b="1" dirty="0">
                <a:solidFill>
                  <a:srgbClr val="FF0000"/>
                </a:solidFill>
              </a:rPr>
              <a:t>Real-time forecast based on</a:t>
            </a:r>
            <a:endParaRPr lang="en-US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INITIAL CONDITION (IC): </a:t>
            </a:r>
            <a:r>
              <a:rPr lang="en-IN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29062019 1200UTC (GFS T1534)</a:t>
            </a:r>
          </a:p>
          <a:p>
            <a:pPr algn="ctr"/>
            <a:endParaRPr lang="en-IN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IN" sz="2000" b="1" dirty="0">
                <a:solidFill>
                  <a:srgbClr val="FF00FF"/>
                </a:solidFill>
                <a:latin typeface="Viner Hand ITC" pitchFamily="66" charset="0"/>
                <a:cs typeface="Arial" pitchFamily="34" charset="0"/>
              </a:rPr>
              <a:t>WRF (With DLP-scheme)- 3 km resolution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4572000"/>
            <a:ext cx="83529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400" b="1" i="1" dirty="0">
                <a:latin typeface="Arial" pitchFamily="34" charset="0"/>
                <a:cs typeface="Arial" pitchFamily="34" charset="0"/>
              </a:rPr>
              <a:t>Note: Includes Day1(30062019) and Day2(01072019) 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838200" y="533400"/>
            <a:ext cx="7427676" cy="1371600"/>
            <a:chOff x="990600" y="533400"/>
            <a:chExt cx="7427676" cy="1371600"/>
          </a:xfrm>
        </p:grpSpPr>
        <p:sp>
          <p:nvSpPr>
            <p:cNvPr id="4" name="TextBox 3"/>
            <p:cNvSpPr txBox="1"/>
            <p:nvPr/>
          </p:nvSpPr>
          <p:spPr>
            <a:xfrm>
              <a:off x="1001452" y="722293"/>
              <a:ext cx="7416824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2800" b="1" dirty="0">
                  <a:solidFill>
                    <a:srgbClr val="002060"/>
                  </a:solidFill>
                  <a:latin typeface="Book Antiqua" pitchFamily="18" charset="0"/>
                  <a:cs typeface="Arial" pitchFamily="34" charset="0"/>
                </a:rPr>
                <a:t>EXPERIMENTAL LIGHTNING FLASH PREDICTION</a:t>
              </a:r>
            </a:p>
          </p:txBody>
        </p:sp>
        <p:sp>
          <p:nvSpPr>
            <p:cNvPr id="2" name="Rounded Rectangle 1"/>
            <p:cNvSpPr/>
            <p:nvPr/>
          </p:nvSpPr>
          <p:spPr>
            <a:xfrm>
              <a:off x="990600" y="533400"/>
              <a:ext cx="7340624" cy="1371600"/>
            </a:xfrm>
            <a:prstGeom prst="roundRect">
              <a:avLst/>
            </a:prstGeom>
            <a:noFill/>
            <a:ln w="88900" cmpd="tri">
              <a:solidFill>
                <a:srgbClr val="380BB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81000" y="5105400"/>
            <a:ext cx="8352928" cy="914400"/>
            <a:chOff x="381000" y="5791200"/>
            <a:chExt cx="8352928" cy="914400"/>
          </a:xfrm>
        </p:grpSpPr>
        <p:sp>
          <p:nvSpPr>
            <p:cNvPr id="8" name="TextBox 7"/>
            <p:cNvSpPr txBox="1"/>
            <p:nvPr/>
          </p:nvSpPr>
          <p:spPr>
            <a:xfrm>
              <a:off x="381000" y="5874603"/>
              <a:ext cx="83529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600" b="1" i="1" dirty="0">
                  <a:solidFill>
                    <a:schemeClr val="accent6">
                      <a:lumMod val="50000"/>
                    </a:schemeClr>
                  </a:solidFill>
                  <a:latin typeface="Bookman Old Style" pitchFamily="18" charset="0"/>
                  <a:cs typeface="Arial" pitchFamily="34" charset="0"/>
                </a:rPr>
                <a:t>Prepared by</a:t>
              </a:r>
              <a:r>
                <a:rPr lang="en-IN" sz="1600" b="1" dirty="0">
                  <a:solidFill>
                    <a:schemeClr val="accent6">
                      <a:lumMod val="50000"/>
                    </a:schemeClr>
                  </a:solidFill>
                  <a:latin typeface="Bookman Old Style" pitchFamily="18" charset="0"/>
                  <a:cs typeface="Arial" pitchFamily="34" charset="0"/>
                </a:rPr>
                <a:t>: </a:t>
              </a:r>
              <a:r>
                <a:rPr lang="en-IN" sz="1600" b="1" dirty="0" err="1">
                  <a:solidFill>
                    <a:schemeClr val="accent6">
                      <a:lumMod val="50000"/>
                    </a:schemeClr>
                  </a:solidFill>
                  <a:latin typeface="Bookman Old Style" pitchFamily="18" charset="0"/>
                  <a:cs typeface="Arial" pitchFamily="34" charset="0"/>
                </a:rPr>
                <a:t>Greeshma</a:t>
              </a:r>
              <a:r>
                <a:rPr lang="en-IN" sz="1600" b="1" dirty="0">
                  <a:solidFill>
                    <a:schemeClr val="accent6">
                      <a:lumMod val="50000"/>
                    </a:schemeClr>
                  </a:solidFill>
                  <a:latin typeface="Bookman Old Style" pitchFamily="18" charset="0"/>
                  <a:cs typeface="Arial" pitchFamily="34" charset="0"/>
                </a:rPr>
                <a:t> M. Mohan, K Gayatri Vani, Anupam </a:t>
              </a:r>
              <a:r>
                <a:rPr lang="en-IN" sz="1600" b="1" dirty="0" err="1">
                  <a:solidFill>
                    <a:schemeClr val="accent6">
                      <a:lumMod val="50000"/>
                    </a:schemeClr>
                  </a:solidFill>
                  <a:latin typeface="Bookman Old Style" pitchFamily="18" charset="0"/>
                  <a:cs typeface="Arial" pitchFamily="34" charset="0"/>
                </a:rPr>
                <a:t>Hazra</a:t>
              </a:r>
              <a:r>
                <a:rPr lang="en-IN" sz="1600" b="1" dirty="0">
                  <a:solidFill>
                    <a:schemeClr val="accent6">
                      <a:lumMod val="50000"/>
                    </a:schemeClr>
                  </a:solidFill>
                  <a:latin typeface="Bookman Old Style" pitchFamily="18" charset="0"/>
                  <a:cs typeface="Arial" pitchFamily="34" charset="0"/>
                </a:rPr>
                <a:t> and Team for </a:t>
              </a:r>
              <a:r>
                <a:rPr lang="en-IN" sz="1600" b="1" i="1" dirty="0">
                  <a:solidFill>
                    <a:schemeClr val="accent6">
                      <a:lumMod val="50000"/>
                    </a:schemeClr>
                  </a:solidFill>
                  <a:latin typeface="Bookman Old Style" pitchFamily="18" charset="0"/>
                  <a:cs typeface="Arial" pitchFamily="34" charset="0"/>
                </a:rPr>
                <a:t>Lightning/TS forecast, </a:t>
              </a:r>
              <a:r>
                <a:rPr lang="en-US" sz="1600" b="1" i="1" dirty="0">
                  <a:solidFill>
                    <a:schemeClr val="accent6">
                      <a:lumMod val="50000"/>
                    </a:schemeClr>
                  </a:solidFill>
                  <a:latin typeface="Bookman Old Style" pitchFamily="18" charset="0"/>
                  <a:cs typeface="Arial" pitchFamily="34" charset="0"/>
                </a:rPr>
                <a:t>Indian Institute of Tropical Meteorology, Ministry of Earth Sciences, India.</a:t>
              </a:r>
              <a:endParaRPr lang="en-IN" b="1" i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457200" y="5791200"/>
              <a:ext cx="8200528" cy="914400"/>
            </a:xfrm>
            <a:prstGeom prst="roundRect">
              <a:avLst/>
            </a:prstGeom>
            <a:noFill/>
            <a:ln w="63500" cmpd="dbl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9266" y="0"/>
            <a:ext cx="709155" cy="725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663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" y="87868"/>
            <a:ext cx="8839200" cy="36933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b="1" dirty="0">
                <a:latin typeface="Arial" pitchFamily="34" charset="0"/>
                <a:cs typeface="Arial" pitchFamily="34" charset="0"/>
              </a:rPr>
              <a:t>24 </a:t>
            </a:r>
            <a:r>
              <a:rPr lang="en-IN" b="1" dirty="0" err="1">
                <a:latin typeface="Arial" pitchFamily="34" charset="0"/>
                <a:cs typeface="Arial" pitchFamily="34" charset="0"/>
              </a:rPr>
              <a:t>hr</a:t>
            </a:r>
            <a:r>
              <a:rPr lang="en-IN" b="1" dirty="0">
                <a:latin typeface="Arial" pitchFamily="34" charset="0"/>
                <a:cs typeface="Arial" pitchFamily="34" charset="0"/>
              </a:rPr>
              <a:t> Accumulated Total Lightning </a:t>
            </a:r>
            <a:r>
              <a:rPr lang="en-IN" b="1">
                <a:latin typeface="Arial" pitchFamily="34" charset="0"/>
                <a:cs typeface="Arial" pitchFamily="34" charset="0"/>
              </a:rPr>
              <a:t>Flash Counts</a:t>
            </a:r>
            <a:endParaRPr lang="en-IN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400" y="87868"/>
            <a:ext cx="8839200" cy="6705600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0DB579F-0689-489D-BA8F-BA354E6CA47E}"/>
              </a:ext>
            </a:extLst>
          </p:cNvPr>
          <p:cNvGrpSpPr/>
          <p:nvPr/>
        </p:nvGrpSpPr>
        <p:grpSpPr>
          <a:xfrm>
            <a:off x="304800" y="1430875"/>
            <a:ext cx="8382000" cy="4391400"/>
            <a:chOff x="304800" y="1430875"/>
            <a:chExt cx="8382000" cy="4391400"/>
          </a:xfrm>
        </p:grpSpPr>
        <p:pic>
          <p:nvPicPr>
            <p:cNvPr id="9" name="Picture 8" descr="A close up of a map&#10;&#10;Description automatically generated">
              <a:extLst>
                <a:ext uri="{FF2B5EF4-FFF2-40B4-BE49-F238E27FC236}">
                  <a16:creationId xmlns:a16="http://schemas.microsoft.com/office/drawing/2014/main" id="{DD68550F-732E-4AED-A2D1-21EDD741194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800" y="1430875"/>
              <a:ext cx="4402912" cy="4326072"/>
            </a:xfrm>
            <a:prstGeom prst="rect">
              <a:avLst/>
            </a:prstGeom>
          </p:spPr>
        </p:pic>
        <p:pic>
          <p:nvPicPr>
            <p:cNvPr id="13" name="Picture 12" descr="A close up of a map&#10;&#10;Description automatically generated">
              <a:extLst>
                <a:ext uri="{FF2B5EF4-FFF2-40B4-BE49-F238E27FC236}">
                  <a16:creationId xmlns:a16="http://schemas.microsoft.com/office/drawing/2014/main" id="{B50A53CD-77D7-4FEE-A69A-3FEA56F2C19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33800" y="1430875"/>
              <a:ext cx="4953000" cy="4391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75976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152400" y="0"/>
            <a:ext cx="8839200" cy="36933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b="1" dirty="0">
                <a:latin typeface="Arial" pitchFamily="34" charset="0"/>
                <a:cs typeface="Arial" pitchFamily="34" charset="0"/>
              </a:rPr>
              <a:t>3 hourly Accumulated Total Lightning Flash Count </a:t>
            </a:r>
            <a:r>
              <a:rPr lang="en-IN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(Max. Reflectivity overlaid)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52400" y="43983"/>
            <a:ext cx="8839200" cy="6737817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4" name="Picture 3" descr="A close up of a map&#10;&#10;Description automatically generated">
            <a:extLst>
              <a:ext uri="{FF2B5EF4-FFF2-40B4-BE49-F238E27FC236}">
                <a16:creationId xmlns:a16="http://schemas.microsoft.com/office/drawing/2014/main" id="{9DFBFE4A-2D82-4B18-8625-0EE1F60731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508924"/>
            <a:ext cx="5371694" cy="612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243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152400" y="0"/>
            <a:ext cx="8839200" cy="36933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b="1" dirty="0">
                <a:latin typeface="Arial" pitchFamily="34" charset="0"/>
                <a:cs typeface="Arial" pitchFamily="34" charset="0"/>
              </a:rPr>
              <a:t>3 hourly Accumulated Total Lightning Flash Count </a:t>
            </a:r>
            <a:r>
              <a:rPr lang="en-IN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(Max. Reflectivity overlaid)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52400" y="43983"/>
            <a:ext cx="8839200" cy="6737817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4" name="Picture 3" descr="A close up of a map&#10;&#10;Description automatically generated">
            <a:extLst>
              <a:ext uri="{FF2B5EF4-FFF2-40B4-BE49-F238E27FC236}">
                <a16:creationId xmlns:a16="http://schemas.microsoft.com/office/drawing/2014/main" id="{FFD7CFF6-0147-4C8A-A38A-0174EE16A9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457200"/>
            <a:ext cx="5447894" cy="6207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574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43983"/>
            <a:ext cx="8839200" cy="36933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b="1" dirty="0">
                <a:latin typeface="Arial" pitchFamily="34" charset="0"/>
                <a:cs typeface="Arial" pitchFamily="34" charset="0"/>
              </a:rPr>
              <a:t>3 hourly Accumulated Total Lightning Flash Count </a:t>
            </a:r>
            <a:r>
              <a:rPr lang="en-IN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(Max. Reflectivity overlaid)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52400" y="43983"/>
            <a:ext cx="8839200" cy="6737817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A273FE6-B312-425C-ACDF-4759D54234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4350" y="2781300"/>
            <a:ext cx="495300" cy="1295400"/>
          </a:xfrm>
          <a:prstGeom prst="rect">
            <a:avLst/>
          </a:prstGeom>
        </p:spPr>
      </p:pic>
      <p:pic>
        <p:nvPicPr>
          <p:cNvPr id="6" name="Picture 5" descr="A close up of a map&#10;&#10;Description automatically generated">
            <a:extLst>
              <a:ext uri="{FF2B5EF4-FFF2-40B4-BE49-F238E27FC236}">
                <a16:creationId xmlns:a16="http://schemas.microsoft.com/office/drawing/2014/main" id="{4C600618-DEDD-427F-A12D-C43B526BBC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498302"/>
            <a:ext cx="5447894" cy="6207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843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43983"/>
            <a:ext cx="8839200" cy="36933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b="1" dirty="0">
                <a:latin typeface="Arial" pitchFamily="34" charset="0"/>
                <a:cs typeface="Arial" pitchFamily="34" charset="0"/>
              </a:rPr>
              <a:t>3 hourly Accumulated Total Lightning Flash Count </a:t>
            </a:r>
            <a:r>
              <a:rPr lang="en-IN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(Max. Reflectivity overlaid)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52400" y="43983"/>
            <a:ext cx="8839200" cy="6737817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A273FE6-B312-425C-ACDF-4759D54234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4350" y="2781300"/>
            <a:ext cx="495300" cy="129540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467BFB2A-D6B4-4C83-9077-735B6B8937E2}"/>
              </a:ext>
            </a:extLst>
          </p:cNvPr>
          <p:cNvGrpSpPr/>
          <p:nvPr/>
        </p:nvGrpSpPr>
        <p:grpSpPr>
          <a:xfrm>
            <a:off x="2013798" y="504799"/>
            <a:ext cx="5301402" cy="6200801"/>
            <a:chOff x="2013798" y="504799"/>
            <a:chExt cx="5301402" cy="6200801"/>
          </a:xfrm>
        </p:grpSpPr>
        <p:pic>
          <p:nvPicPr>
            <p:cNvPr id="6" name="Picture 5" descr="A close up of a map&#10;&#10;Description automatically generated">
              <a:extLst>
                <a:ext uri="{FF2B5EF4-FFF2-40B4-BE49-F238E27FC236}">
                  <a16:creationId xmlns:a16="http://schemas.microsoft.com/office/drawing/2014/main" id="{FBD5F15F-0B1C-4208-A4CD-FD264D03308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13798" y="504799"/>
              <a:ext cx="5301402" cy="2993418"/>
            </a:xfrm>
            <a:prstGeom prst="rect">
              <a:avLst/>
            </a:prstGeom>
          </p:spPr>
        </p:pic>
        <p:pic>
          <p:nvPicPr>
            <p:cNvPr id="9" name="Picture 8" descr="A close up of a map&#10;&#10;Description automatically generated">
              <a:extLst>
                <a:ext uri="{FF2B5EF4-FFF2-40B4-BE49-F238E27FC236}">
                  <a16:creationId xmlns:a16="http://schemas.microsoft.com/office/drawing/2014/main" id="{ACB14DF9-B786-4DE9-8F39-697954FFBCF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24200" y="3574417"/>
              <a:ext cx="3052763" cy="31311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05672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828800" y="2362200"/>
            <a:ext cx="5638800" cy="1333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6000" b="1" i="1" dirty="0">
                <a:solidFill>
                  <a:srgbClr val="002060"/>
                </a:solidFill>
                <a:latin typeface="Bookman Old Style" pitchFamily="18" charset="0"/>
                <a:cs typeface="Arial" charset="0"/>
              </a:rPr>
              <a:t>Thanks ……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3030</TotalTime>
  <Words>156</Words>
  <Application>Microsoft Office PowerPoint</Application>
  <PresentationFormat>On-screen Show (4:3)</PresentationFormat>
  <Paragraphs>19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Book Antiqua</vt:lpstr>
      <vt:lpstr>Bookman Old Style</vt:lpstr>
      <vt:lpstr>Calibri</vt:lpstr>
      <vt:lpstr>Viner Hand ITC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Greeshma</dc:creator>
  <cp:lastModifiedBy>Gayatri Vani</cp:lastModifiedBy>
  <cp:revision>190</cp:revision>
  <dcterms:created xsi:type="dcterms:W3CDTF">2019-04-05T05:52:12Z</dcterms:created>
  <dcterms:modified xsi:type="dcterms:W3CDTF">2019-06-30T02:06:46Z</dcterms:modified>
</cp:coreProperties>
</file>