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60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EE74898-FA11-469F-A348-F6E19363546B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58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9A7DE04B-CD11-490F-A463-BD624BB1B694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777960" y="4776840"/>
            <a:ext cx="6218280" cy="4525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777960" y="4776840"/>
            <a:ext cx="6218280" cy="4525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5" name="Picture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Picture 11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4" name="Picture 15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5" name="Picture 15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5/31/19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288C61A-E3F7-4E25-9731-0B952102054E}" type="slidenum">
              <a:rPr lang="en-US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5/31/19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3643977-46AE-4D28-B55F-C36AC19F5852}" type="slidenum">
              <a:rPr lang="en-US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5/31/19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0D01AF2-6CF6-4AA6-9011-FF8A309466F2}" type="slidenum">
              <a:rPr lang="en-US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6840" y="272520"/>
            <a:ext cx="8226360" cy="114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6840" y="1604880"/>
            <a:ext cx="8226360" cy="3973680"/>
          </a:xfrm>
          <a:prstGeom prst="rect">
            <a:avLst/>
          </a:prstGeom>
        </p:spPr>
        <p:txBody>
          <a:bodyPr lIns="0" tIns="28080" rIns="0" bIns="0"/>
          <a:lstStyle/>
          <a:p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6D3B76EA-67A6-4760-B7F1-564137E5EACB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8105400" y="20880"/>
            <a:ext cx="1038240" cy="106164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573840" y="1447920"/>
            <a:ext cx="7938720" cy="3016440"/>
          </a:xfrm>
          <a:prstGeom prst="rect">
            <a:avLst/>
          </a:prstGeom>
          <a:gradFill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u="sng">
                <a:solidFill>
                  <a:srgbClr val="FFFFFF"/>
                </a:solidFill>
                <a:latin typeface="Bookman Old Style"/>
              </a:rPr>
              <a:t>Disclaimer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400" b="1" i="1">
                <a:solidFill>
                  <a:srgbClr val="380BB7"/>
                </a:solidFill>
                <a:latin typeface="Bookman Old Style"/>
              </a:rPr>
              <a:t>The material  contained in this PPT is a raw model output and research product.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b="1" i="1">
                <a:solidFill>
                  <a:srgbClr val="380BB7"/>
                </a:solidFill>
                <a:latin typeface="Bookman Old Style"/>
              </a:rPr>
              <a:t>This is meant for scientific use only.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533520" y="2819520"/>
            <a:ext cx="8305560" cy="131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  <a:latin typeface="Calibri"/>
              </a:rPr>
              <a:t>Real-time forecast based on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  <a:latin typeface="Arial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31052019 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0000UTC (GFS T1534)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FF00FF"/>
                </a:solidFill>
                <a:latin typeface="Calibri"/>
              </a:rPr>
              <a:t>WRF (With DLP-scheme)- 3 km resolution</a:t>
            </a:r>
            <a:endParaRPr dirty="0"/>
          </a:p>
        </p:txBody>
      </p:sp>
      <p:sp>
        <p:nvSpPr>
          <p:cNvPr id="164" name="CustomShape 2"/>
          <p:cNvSpPr/>
          <p:nvPr/>
        </p:nvSpPr>
        <p:spPr>
          <a:xfrm>
            <a:off x="533520" y="4572000"/>
            <a:ext cx="83527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1" i="1" dirty="0">
                <a:solidFill>
                  <a:srgbClr val="000000"/>
                </a:solidFill>
                <a:latin typeface="Arial"/>
              </a:rPr>
              <a:t>Note: Includes Day1 (</a:t>
            </a:r>
            <a:r>
              <a:rPr lang="en-US" sz="1400" b="1" i="1" dirty="0" smtClean="0">
                <a:solidFill>
                  <a:srgbClr val="000000"/>
                </a:solidFill>
                <a:latin typeface="Arial"/>
              </a:rPr>
              <a:t>31052019</a:t>
            </a:r>
            <a:r>
              <a:rPr lang="en-US" sz="1400" b="1" i="1" dirty="0">
                <a:solidFill>
                  <a:srgbClr val="000000"/>
                </a:solidFill>
                <a:latin typeface="Arial"/>
              </a:rPr>
              <a:t>)</a:t>
            </a:r>
            <a:endParaRPr dirty="0"/>
          </a:p>
        </p:txBody>
      </p:sp>
      <p:sp>
        <p:nvSpPr>
          <p:cNvPr id="165" name="CustomShape 3"/>
          <p:cNvSpPr/>
          <p:nvPr/>
        </p:nvSpPr>
        <p:spPr>
          <a:xfrm>
            <a:off x="848880" y="722160"/>
            <a:ext cx="7416360" cy="94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002060"/>
                </a:solidFill>
                <a:latin typeface="Book Antiqua"/>
              </a:rPr>
              <a:t>EXPERIMENTAL LIGHTNING FLASH PREDICTION</a:t>
            </a:r>
            <a:endParaRPr/>
          </a:p>
        </p:txBody>
      </p:sp>
      <p:sp>
        <p:nvSpPr>
          <p:cNvPr id="166" name="CustomShape 4"/>
          <p:cNvSpPr/>
          <p:nvPr/>
        </p:nvSpPr>
        <p:spPr>
          <a:xfrm>
            <a:off x="838080" y="533520"/>
            <a:ext cx="7340400" cy="1371240"/>
          </a:xfrm>
          <a:prstGeom prst="roundRect">
            <a:avLst>
              <a:gd name="adj" fmla="val 16667"/>
            </a:avLst>
          </a:prstGeom>
          <a:noFill/>
          <a:ln w="88920">
            <a:solidFill>
              <a:srgbClr val="380BB7"/>
            </a:solidFill>
            <a:round/>
          </a:ln>
        </p:spPr>
      </p:sp>
      <p:sp>
        <p:nvSpPr>
          <p:cNvPr id="167" name="CustomShape 5"/>
          <p:cNvSpPr/>
          <p:nvPr/>
        </p:nvSpPr>
        <p:spPr>
          <a:xfrm>
            <a:off x="380880" y="5188680"/>
            <a:ext cx="8352720" cy="82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i="1">
                <a:solidFill>
                  <a:srgbClr val="984807"/>
                </a:solidFill>
                <a:latin typeface="Bookman Old Style"/>
              </a:rPr>
              <a:t>Prepared by</a:t>
            </a:r>
            <a:r>
              <a:rPr lang="en-US" sz="1600" b="1">
                <a:solidFill>
                  <a:srgbClr val="984807"/>
                </a:solidFill>
                <a:latin typeface="Bookman Old Style"/>
              </a:rPr>
              <a:t>: Greeshma M. Mohan, K Gayatri Vani, Anupam Hazra, Chandrima Mallick and Team for </a:t>
            </a:r>
            <a:r>
              <a:rPr lang="en-US" sz="1600" b="1" i="1">
                <a:solidFill>
                  <a:srgbClr val="984807"/>
                </a:solidFill>
                <a:latin typeface="Bookman Old Style"/>
              </a:rPr>
              <a:t>Lightning/TS forecast, Indian Institute of Tropical Meteorology, Ministry of Earth Sciences, India.</a:t>
            </a:r>
            <a:endParaRPr/>
          </a:p>
        </p:txBody>
      </p:sp>
      <p:sp>
        <p:nvSpPr>
          <p:cNvPr id="168" name="CustomShape 6"/>
          <p:cNvSpPr/>
          <p:nvPr/>
        </p:nvSpPr>
        <p:spPr>
          <a:xfrm>
            <a:off x="457200" y="5105520"/>
            <a:ext cx="8200080" cy="914040"/>
          </a:xfrm>
          <a:prstGeom prst="roundRect">
            <a:avLst>
              <a:gd name="adj" fmla="val 16667"/>
            </a:avLst>
          </a:prstGeom>
          <a:noFill/>
          <a:ln w="63360">
            <a:solidFill>
              <a:srgbClr val="C00000"/>
            </a:solidFill>
            <a:round/>
          </a:ln>
        </p:spPr>
      </p:sp>
      <p:pic>
        <p:nvPicPr>
          <p:cNvPr id="169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8419320" y="0"/>
            <a:ext cx="708840" cy="72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152280" y="87840"/>
            <a:ext cx="8838720" cy="364680"/>
          </a:xfrm>
          <a:prstGeom prst="rect">
            <a:avLst/>
          </a:prstGeom>
          <a:gradFill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Arial"/>
              </a:rPr>
              <a:t>24 hr Accumulated Total Lightning Flash Counts (Day1)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152280" y="87840"/>
            <a:ext cx="8838720" cy="6705360"/>
          </a:xfrm>
          <a:prstGeom prst="rect">
            <a:avLst/>
          </a:prstGeom>
          <a:noFill/>
          <a:ln w="38160">
            <a:solidFill>
              <a:srgbClr val="00B0F0"/>
            </a:solidFill>
            <a:round/>
          </a:ln>
        </p:spPr>
      </p:sp>
      <p:pic>
        <p:nvPicPr>
          <p:cNvPr id="172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58" y="727200"/>
            <a:ext cx="5509364" cy="540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52280" y="0"/>
            <a:ext cx="8837640" cy="363600"/>
          </a:xfrm>
          <a:prstGeom prst="rect">
            <a:avLst/>
          </a:prstGeom>
          <a:gradFill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Arial"/>
              </a:rPr>
              <a:t>3 hourly Accumulated Total Lightning Flash Count </a:t>
            </a:r>
            <a:r>
              <a:rPr lang="en-US" b="1">
                <a:solidFill>
                  <a:srgbClr val="FFFF00"/>
                </a:solidFill>
                <a:latin typeface="Arial"/>
              </a:rPr>
              <a:t>(Max. Reflectivity overlaid)</a:t>
            </a:r>
            <a:endParaRPr/>
          </a:p>
        </p:txBody>
      </p:sp>
      <p:sp>
        <p:nvSpPr>
          <p:cNvPr id="174" name="CustomShape 2"/>
          <p:cNvSpPr/>
          <p:nvPr/>
        </p:nvSpPr>
        <p:spPr>
          <a:xfrm>
            <a:off x="152280" y="44280"/>
            <a:ext cx="8837640" cy="6737400"/>
          </a:xfrm>
          <a:prstGeom prst="rect">
            <a:avLst/>
          </a:prstGeom>
          <a:noFill/>
          <a:ln w="38160">
            <a:solidFill>
              <a:srgbClr val="00B0F0"/>
            </a:solidFill>
            <a:round/>
          </a:ln>
        </p:spPr>
      </p:sp>
      <p:sp>
        <p:nvSpPr>
          <p:cNvPr id="179" name="CustomShape 3"/>
          <p:cNvSpPr/>
          <p:nvPr/>
        </p:nvSpPr>
        <p:spPr>
          <a:xfrm>
            <a:off x="152280" y="0"/>
            <a:ext cx="8837640" cy="363600"/>
          </a:xfrm>
          <a:prstGeom prst="rect">
            <a:avLst/>
          </a:prstGeom>
          <a:gradFill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Arial"/>
              </a:rPr>
              <a:t>3 hourly Accumulated Total Lightning Flash Count </a:t>
            </a:r>
            <a:r>
              <a:rPr lang="en-US" b="1">
                <a:solidFill>
                  <a:srgbClr val="FFFF00"/>
                </a:solidFill>
                <a:latin typeface="Arial"/>
              </a:rPr>
              <a:t>(Max. Reflectivity overlaid)</a:t>
            </a:r>
            <a:endParaRPr/>
          </a:p>
        </p:txBody>
      </p:sp>
      <p:sp>
        <p:nvSpPr>
          <p:cNvPr id="180" name="CustomShape 4"/>
          <p:cNvSpPr/>
          <p:nvPr/>
        </p:nvSpPr>
        <p:spPr>
          <a:xfrm>
            <a:off x="152280" y="44280"/>
            <a:ext cx="8837640" cy="6737400"/>
          </a:xfrm>
          <a:prstGeom prst="rect">
            <a:avLst/>
          </a:prstGeom>
          <a:noFill/>
          <a:ln w="38160">
            <a:solidFill>
              <a:srgbClr val="00B0F0"/>
            </a:solidFill>
            <a:round/>
          </a:ln>
        </p:spPr>
      </p:sp>
      <p:sp>
        <p:nvSpPr>
          <p:cNvPr id="181" name="CustomShape 5"/>
          <p:cNvSpPr/>
          <p:nvPr/>
        </p:nvSpPr>
        <p:spPr>
          <a:xfrm>
            <a:off x="152640" y="11520"/>
            <a:ext cx="8838720" cy="364680"/>
          </a:xfrm>
          <a:prstGeom prst="rect">
            <a:avLst/>
          </a:prstGeom>
          <a:gradFill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Arial"/>
              </a:rPr>
              <a:t>3 hourly Accumulated Total Lightning Flash Count </a:t>
            </a:r>
            <a:r>
              <a:rPr lang="en-US" b="1">
                <a:solidFill>
                  <a:srgbClr val="FFFF00"/>
                </a:solidFill>
                <a:latin typeface="Arial"/>
              </a:rPr>
              <a:t>(Max. Reflectivity overlaid)</a:t>
            </a:r>
            <a:endParaRPr/>
          </a:p>
        </p:txBody>
      </p:sp>
      <p:sp>
        <p:nvSpPr>
          <p:cNvPr id="182" name="CustomShape 6"/>
          <p:cNvSpPr/>
          <p:nvPr/>
        </p:nvSpPr>
        <p:spPr>
          <a:xfrm>
            <a:off x="152640" y="43920"/>
            <a:ext cx="8838720" cy="6722640"/>
          </a:xfrm>
          <a:prstGeom prst="rect">
            <a:avLst/>
          </a:prstGeom>
          <a:noFill/>
          <a:ln w="38160">
            <a:solidFill>
              <a:srgbClr val="00B0F0"/>
            </a:solidFill>
            <a:round/>
          </a:ln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08" y="502747"/>
            <a:ext cx="5412186" cy="6166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152280" y="0"/>
            <a:ext cx="8837640" cy="363600"/>
          </a:xfrm>
          <a:prstGeom prst="rect">
            <a:avLst/>
          </a:prstGeom>
          <a:gradFill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Arial"/>
              </a:rPr>
              <a:t>3 hourly Accumulated Total Lightning Flash Count </a:t>
            </a:r>
            <a:r>
              <a:rPr lang="en-US" b="1">
                <a:solidFill>
                  <a:srgbClr val="FFFF00"/>
                </a:solidFill>
                <a:latin typeface="Arial"/>
              </a:rPr>
              <a:t>(Max. Reflectivity overlaid)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152280" y="44280"/>
            <a:ext cx="8837640" cy="6737400"/>
          </a:xfrm>
          <a:prstGeom prst="rect">
            <a:avLst/>
          </a:prstGeom>
          <a:noFill/>
          <a:ln w="38160">
            <a:solidFill>
              <a:srgbClr val="00B0F0"/>
            </a:solidFill>
            <a:round/>
          </a:ln>
        </p:spPr>
      </p:sp>
      <p:sp>
        <p:nvSpPr>
          <p:cNvPr id="188" name="CustomShape 3"/>
          <p:cNvSpPr/>
          <p:nvPr/>
        </p:nvSpPr>
        <p:spPr>
          <a:xfrm>
            <a:off x="152280" y="0"/>
            <a:ext cx="8837640" cy="363600"/>
          </a:xfrm>
          <a:prstGeom prst="rect">
            <a:avLst/>
          </a:prstGeom>
          <a:gradFill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Arial"/>
              </a:rPr>
              <a:t>3 hourly Accumulated Total Lightning Flash Count </a:t>
            </a:r>
            <a:r>
              <a:rPr lang="en-US" b="1">
                <a:solidFill>
                  <a:srgbClr val="FFFF00"/>
                </a:solidFill>
                <a:latin typeface="Arial"/>
              </a:rPr>
              <a:t>(Max. Reflectivity overlaid)</a:t>
            </a:r>
            <a:endParaRPr/>
          </a:p>
        </p:txBody>
      </p:sp>
      <p:sp>
        <p:nvSpPr>
          <p:cNvPr id="189" name="CustomShape 4"/>
          <p:cNvSpPr/>
          <p:nvPr/>
        </p:nvSpPr>
        <p:spPr>
          <a:xfrm>
            <a:off x="152280" y="44280"/>
            <a:ext cx="8837640" cy="6737400"/>
          </a:xfrm>
          <a:prstGeom prst="rect">
            <a:avLst/>
          </a:prstGeom>
          <a:noFill/>
          <a:ln w="38160">
            <a:solidFill>
              <a:srgbClr val="00B0F0"/>
            </a:solidFill>
            <a:round/>
          </a:ln>
        </p:spPr>
      </p:sp>
      <p:sp>
        <p:nvSpPr>
          <p:cNvPr id="190" name="CustomShape 5"/>
          <p:cNvSpPr/>
          <p:nvPr/>
        </p:nvSpPr>
        <p:spPr>
          <a:xfrm>
            <a:off x="152640" y="11520"/>
            <a:ext cx="8838720" cy="364680"/>
          </a:xfrm>
          <a:prstGeom prst="rect">
            <a:avLst/>
          </a:prstGeom>
          <a:gradFill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Arial"/>
              </a:rPr>
              <a:t>3 hourly Accumulated Total Lightning Flash Count </a:t>
            </a:r>
            <a:r>
              <a:rPr lang="en-US" b="1">
                <a:solidFill>
                  <a:srgbClr val="FFFF00"/>
                </a:solidFill>
                <a:latin typeface="Arial"/>
              </a:rPr>
              <a:t>(Max. Reflectivity overlaid)</a:t>
            </a:r>
            <a:endParaRPr/>
          </a:p>
        </p:txBody>
      </p:sp>
      <p:sp>
        <p:nvSpPr>
          <p:cNvPr id="191" name="CustomShape 6"/>
          <p:cNvSpPr/>
          <p:nvPr/>
        </p:nvSpPr>
        <p:spPr>
          <a:xfrm>
            <a:off x="152640" y="43920"/>
            <a:ext cx="8838720" cy="6722640"/>
          </a:xfrm>
          <a:prstGeom prst="rect">
            <a:avLst/>
          </a:prstGeom>
          <a:noFill/>
          <a:ln w="38160">
            <a:solidFill>
              <a:srgbClr val="00B0F0"/>
            </a:solidFill>
            <a:round/>
          </a:ln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08" y="502748"/>
            <a:ext cx="5412186" cy="6166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533520" y="2754720"/>
            <a:ext cx="815292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 i="1">
                <a:solidFill>
                  <a:srgbClr val="FF0000"/>
                </a:solidFill>
                <a:latin typeface="Calibri"/>
              </a:rPr>
              <a:t>Day2 forecast will be updating soon …</a:t>
            </a:r>
            <a:endParaRPr/>
          </a:p>
        </p:txBody>
      </p:sp>
      <p:sp>
        <p:nvSpPr>
          <p:cNvPr id="193" name="CustomShape 2"/>
          <p:cNvSpPr/>
          <p:nvPr/>
        </p:nvSpPr>
        <p:spPr>
          <a:xfrm>
            <a:off x="152280" y="76320"/>
            <a:ext cx="8838720" cy="364680"/>
          </a:xfrm>
          <a:prstGeom prst="rect">
            <a:avLst/>
          </a:prstGeom>
          <a:gradFill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Arial"/>
              </a:rPr>
              <a:t>3 hourly Accumulated Total Lightning Flash Count </a:t>
            </a:r>
            <a:r>
              <a:rPr lang="en-US" b="1">
                <a:solidFill>
                  <a:srgbClr val="FFFF00"/>
                </a:solidFill>
                <a:latin typeface="Arial"/>
              </a:rPr>
              <a:t>(Max. Reflectivity overlaid)</a:t>
            </a:r>
            <a:endParaRPr/>
          </a:p>
        </p:txBody>
      </p:sp>
      <p:sp>
        <p:nvSpPr>
          <p:cNvPr id="194" name="CustomShape 3"/>
          <p:cNvSpPr/>
          <p:nvPr/>
        </p:nvSpPr>
        <p:spPr>
          <a:xfrm>
            <a:off x="152280" y="43920"/>
            <a:ext cx="8838720" cy="6737400"/>
          </a:xfrm>
          <a:prstGeom prst="rect">
            <a:avLst/>
          </a:prstGeom>
          <a:noFill/>
          <a:ln w="38160">
            <a:solidFill>
              <a:srgbClr val="00B0F0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33520" y="2754720"/>
            <a:ext cx="815292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 i="1">
                <a:solidFill>
                  <a:srgbClr val="FF0000"/>
                </a:solidFill>
                <a:latin typeface="Calibri"/>
              </a:rPr>
              <a:t>Day2 forecast will be updating soon …</a:t>
            </a: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152280" y="76320"/>
            <a:ext cx="8838720" cy="364680"/>
          </a:xfrm>
          <a:prstGeom prst="rect">
            <a:avLst/>
          </a:prstGeom>
          <a:gradFill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Arial"/>
              </a:rPr>
              <a:t>3 hourly Accumulated Total Lightning Flash Count </a:t>
            </a:r>
            <a:r>
              <a:rPr lang="en-US" b="1">
                <a:solidFill>
                  <a:srgbClr val="FFFF00"/>
                </a:solidFill>
                <a:latin typeface="Arial"/>
              </a:rPr>
              <a:t>(Max. Reflectivity overlaid)</a:t>
            </a:r>
            <a:endParaRPr/>
          </a:p>
        </p:txBody>
      </p:sp>
      <p:sp>
        <p:nvSpPr>
          <p:cNvPr id="197" name="CustomShape 3"/>
          <p:cNvSpPr/>
          <p:nvPr/>
        </p:nvSpPr>
        <p:spPr>
          <a:xfrm>
            <a:off x="152280" y="43920"/>
            <a:ext cx="8838720" cy="6737400"/>
          </a:xfrm>
          <a:prstGeom prst="rect">
            <a:avLst/>
          </a:prstGeom>
          <a:noFill/>
          <a:ln w="38160">
            <a:solidFill>
              <a:srgbClr val="00B0F0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828800" y="2362320"/>
            <a:ext cx="5638320" cy="1333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6000" b="1" i="1">
                <a:solidFill>
                  <a:srgbClr val="002060"/>
                </a:solidFill>
                <a:latin typeface="Bookman Old Style"/>
              </a:rPr>
              <a:t>Thanks ……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On-screen Show (4:3)</PresentationFormat>
  <Paragraphs>25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Greeshma</cp:lastModifiedBy>
  <cp:revision>3</cp:revision>
  <dcterms:modified xsi:type="dcterms:W3CDTF">2019-05-31T07:27:56Z</dcterms:modified>
</cp:coreProperties>
</file>