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64" r:id="rId6"/>
    <p:sldId id="259" r:id="rId7"/>
    <p:sldId id="273" r:id="rId8"/>
    <p:sldId id="265" r:id="rId9"/>
    <p:sldId id="266" r:id="rId10"/>
    <p:sldId id="267" r:id="rId11"/>
    <p:sldId id="268" r:id="rId12"/>
    <p:sldId id="261" r:id="rId13"/>
    <p:sldId id="262" r:id="rId14"/>
    <p:sldId id="263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FEE4447-3DEB-4970-A2D4-C814633F2645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C677164-EB8E-4592-A7C3-34E225073D83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4519C1-FCC3-43F8-8AFB-705B8B6BF718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G0" fmla="*/ 8253 1 2"/>
              <a:gd name="G1" fmla="*/ 1268 1 2"/>
              <a:gd name="G2" fmla="+- 1268 0 0"/>
              <a:gd name="G3" fmla="+- 8253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fld id="{D9E17479-2197-4BBC-9A33-AAFB9F0587A3}" type="slidenum">
              <a:rPr lang="en-US" sz="120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algn="r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t>4</a:t>
            </a:fld>
            <a:endParaRPr lang="en-US" sz="120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8504F7-8EB8-4E03-A208-85C9FD3B0065}" type="slidenum">
              <a:rPr lang="en-US"/>
              <a:pPr/>
              <a:t>5</a:t>
            </a:fld>
            <a:endParaRPr 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4970B6-1694-4B1E-B8E9-58C3D283B651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A5732A-FAE8-4EE4-A87D-6E3853EA6359}" type="slidenum">
              <a:rPr lang="en-US"/>
              <a:pPr/>
              <a:t>8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6AC777-93E4-438A-8F42-835A952C4C55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105400" y="20880"/>
            <a:ext cx="1037880" cy="106128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573840" y="1447920"/>
            <a:ext cx="7938360" cy="3016080"/>
          </a:xfrm>
          <a:prstGeom prst="rect">
            <a:avLst/>
          </a:prstGeom>
          <a:gradFill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u="sng">
                <a:solidFill>
                  <a:srgbClr val="FFFFFF"/>
                </a:solidFill>
                <a:latin typeface="Bookman Old Style"/>
              </a:rPr>
              <a:t>Disclaimer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400" b="1" i="1">
                <a:solidFill>
                  <a:srgbClr val="380BB7"/>
                </a:solidFill>
                <a:latin typeface="Bookman Old Style"/>
              </a:rPr>
              <a:t>The material  contained in this PPT is a raw model output and research product.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b="1" i="1">
                <a:solidFill>
                  <a:srgbClr val="380BB7"/>
                </a:solidFill>
                <a:latin typeface="Bookman Old Style"/>
              </a:rPr>
              <a:t>This is meant for scientific use only.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2514600"/>
            <a:ext cx="5486400" cy="838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2590800"/>
            <a:ext cx="4410974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Verification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2000" t="23111" r="4000" b="12000"/>
          <a:stretch>
            <a:fillRect/>
          </a:stretch>
        </p:blipFill>
        <p:spPr bwMode="auto">
          <a:xfrm>
            <a:off x="4495800" y="1600200"/>
            <a:ext cx="459287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6000" t="23111" r="57000" b="12000"/>
          <a:stretch>
            <a:fillRect/>
          </a:stretch>
        </p:blipFill>
        <p:spPr bwMode="auto">
          <a:xfrm>
            <a:off x="92901" y="1295400"/>
            <a:ext cx="44028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2500" t="27556" r="4000" b="8444"/>
          <a:stretch>
            <a:fillRect/>
          </a:stretch>
        </p:blipFill>
        <p:spPr bwMode="auto">
          <a:xfrm>
            <a:off x="4632325" y="1828800"/>
            <a:ext cx="45116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6000" t="27556" r="57500" b="8444"/>
          <a:stretch>
            <a:fillRect/>
          </a:stretch>
        </p:blipFill>
        <p:spPr bwMode="auto">
          <a:xfrm>
            <a:off x="152400" y="1447800"/>
            <a:ext cx="4419600" cy="435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2000" t="18667" r="4000" b="17333"/>
          <a:stretch>
            <a:fillRect/>
          </a:stretch>
        </p:blipFill>
        <p:spPr bwMode="auto">
          <a:xfrm>
            <a:off x="4572000" y="381000"/>
            <a:ext cx="4182533" cy="34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6000" t="18667" r="57500" b="17333"/>
          <a:stretch>
            <a:fillRect/>
          </a:stretch>
        </p:blipFill>
        <p:spPr bwMode="auto">
          <a:xfrm>
            <a:off x="304800" y="0"/>
            <a:ext cx="3733800" cy="368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2000" t="10667" r="35000" b="4889"/>
          <a:stretch>
            <a:fillRect/>
          </a:stretch>
        </p:blipFill>
        <p:spPr bwMode="auto">
          <a:xfrm>
            <a:off x="914400" y="3886200"/>
            <a:ext cx="248331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0500" t="9778" r="29000" b="24444"/>
          <a:stretch>
            <a:fillRect/>
          </a:stretch>
        </p:blipFill>
        <p:spPr bwMode="auto">
          <a:xfrm>
            <a:off x="4648200" y="3962400"/>
            <a:ext cx="374409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 t="9778" r="81000" b="84000"/>
          <a:stretch>
            <a:fillRect/>
          </a:stretch>
        </p:blipFill>
        <p:spPr bwMode="auto">
          <a:xfrm>
            <a:off x="4724400" y="4038600"/>
            <a:ext cx="1752600" cy="32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9000" t="8889" r="24000" b="11111"/>
          <a:stretch>
            <a:fillRect/>
          </a:stretch>
        </p:blipFill>
        <p:spPr bwMode="auto">
          <a:xfrm>
            <a:off x="990600" y="1066800"/>
            <a:ext cx="472948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2000" t="20444" r="4000" b="15556"/>
          <a:stretch>
            <a:fillRect/>
          </a:stretch>
        </p:blipFill>
        <p:spPr bwMode="auto">
          <a:xfrm>
            <a:off x="4572000" y="18288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6000" t="20444" r="57000" b="15556"/>
          <a:stretch>
            <a:fillRect/>
          </a:stretch>
        </p:blipFill>
        <p:spPr bwMode="auto">
          <a:xfrm>
            <a:off x="0" y="1371600"/>
            <a:ext cx="4114800" cy="400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33400" y="2514600"/>
            <a:ext cx="8305200" cy="1309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latin typeface="Calibri"/>
              </a:rPr>
              <a:t>Real-time forecast based on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INITIAL CONDITION (IC): 18042019 0000UTC (GFS T1534)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00FF"/>
                </a:solidFill>
                <a:latin typeface="Calibri"/>
              </a:rPr>
              <a:t>WRF (With DLP-scheme)- 3 km resolution</a:t>
            </a:r>
            <a:endParaRPr/>
          </a:p>
        </p:txBody>
      </p:sp>
      <p:sp>
        <p:nvSpPr>
          <p:cNvPr id="81" name="CustomShape 3"/>
          <p:cNvSpPr/>
          <p:nvPr/>
        </p:nvSpPr>
        <p:spPr>
          <a:xfrm>
            <a:off x="848880" y="722160"/>
            <a:ext cx="7416000" cy="943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002060"/>
                </a:solidFill>
                <a:latin typeface="Book Antiqua"/>
              </a:rPr>
              <a:t>EXPERIMENTAL LIGHTNING FLASH </a:t>
            </a:r>
            <a:r>
              <a:rPr lang="en-US" sz="2800" b="1" dirty="0" smtClean="0">
                <a:solidFill>
                  <a:srgbClr val="002060"/>
                </a:solidFill>
                <a:latin typeface="Book Antiqua"/>
              </a:rPr>
              <a:t>PREDICTION-</a:t>
            </a:r>
            <a:r>
              <a:rPr lang="en-US" sz="2800" b="1" dirty="0" smtClean="0">
                <a:solidFill>
                  <a:srgbClr val="FF0000"/>
                </a:solidFill>
                <a:latin typeface="Book Antiqua"/>
              </a:rPr>
              <a:t>VERIFICATION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838080" y="533520"/>
            <a:ext cx="7340040" cy="1370880"/>
          </a:xfrm>
          <a:prstGeom prst="roundRect">
            <a:avLst>
              <a:gd name="adj" fmla="val 16667"/>
            </a:avLst>
          </a:prstGeom>
          <a:noFill/>
          <a:ln w="88920">
            <a:solidFill>
              <a:srgbClr val="380BB7"/>
            </a:solidFill>
            <a:round/>
          </a:ln>
        </p:spPr>
      </p:sp>
      <p:sp>
        <p:nvSpPr>
          <p:cNvPr id="83" name="CustomShape 5"/>
          <p:cNvSpPr/>
          <p:nvPr/>
        </p:nvSpPr>
        <p:spPr>
          <a:xfrm>
            <a:off x="380880" y="4572000"/>
            <a:ext cx="8352360" cy="1436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i="1" dirty="0">
                <a:solidFill>
                  <a:srgbClr val="984807"/>
                </a:solidFill>
                <a:latin typeface="Bookman Old Style"/>
              </a:rPr>
              <a:t>Prepared by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: </a:t>
            </a:r>
            <a:r>
              <a:rPr lang="en-US" sz="1600" b="1" dirty="0">
                <a:solidFill>
                  <a:srgbClr val="984807"/>
                </a:solidFill>
                <a:latin typeface="Bookman Old Style"/>
              </a:rPr>
              <a:t>K </a:t>
            </a:r>
            <a:r>
              <a:rPr lang="en-US" sz="1600" b="1" dirty="0" err="1">
                <a:solidFill>
                  <a:srgbClr val="984807"/>
                </a:solidFill>
                <a:latin typeface="Bookman Old Style"/>
              </a:rPr>
              <a:t>Gayatri</a:t>
            </a:r>
            <a:r>
              <a:rPr lang="en-US" sz="1600" b="1" dirty="0">
                <a:solidFill>
                  <a:srgbClr val="984807"/>
                </a:solidFill>
                <a:latin typeface="Bookman Old Style"/>
              </a:rPr>
              <a:t> </a:t>
            </a:r>
            <a:r>
              <a:rPr lang="en-US" sz="1600" b="1" dirty="0" err="1">
                <a:solidFill>
                  <a:srgbClr val="984807"/>
                </a:solidFill>
                <a:latin typeface="Bookman Old Style"/>
              </a:rPr>
              <a:t>Vani</a:t>
            </a:r>
            <a:r>
              <a:rPr lang="en-US" sz="1600" b="1" dirty="0">
                <a:solidFill>
                  <a:srgbClr val="984807"/>
                </a:solidFill>
                <a:latin typeface="Bookman Old Style"/>
              </a:rPr>
              <a:t>,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Greeshma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 M. Mohan,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Anupam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Hazra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,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Chandrima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Mallick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,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Samir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Pokhrel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, H. S. </a:t>
            </a:r>
            <a:r>
              <a:rPr lang="en-US" sz="1600" b="1" dirty="0" err="1" smtClean="0">
                <a:solidFill>
                  <a:srgbClr val="984807"/>
                </a:solidFill>
                <a:latin typeface="Bookman Old Style"/>
              </a:rPr>
              <a:t>Chaudhari</a:t>
            </a:r>
            <a:r>
              <a:rPr lang="en-US" sz="1600" b="1" dirty="0" smtClean="0">
                <a:solidFill>
                  <a:srgbClr val="984807"/>
                </a:solidFill>
                <a:latin typeface="Bookman Old Style"/>
              </a:rPr>
              <a:t> </a:t>
            </a:r>
            <a:r>
              <a:rPr lang="en-US" sz="1600" b="1" dirty="0">
                <a:solidFill>
                  <a:srgbClr val="984807"/>
                </a:solidFill>
                <a:latin typeface="Bookman Old Style"/>
              </a:rPr>
              <a:t>and Team for </a:t>
            </a:r>
            <a:r>
              <a:rPr lang="en-US" sz="1600" b="1" i="1" dirty="0">
                <a:solidFill>
                  <a:srgbClr val="984807"/>
                </a:solidFill>
                <a:latin typeface="Bookman Old Style"/>
              </a:rPr>
              <a:t>Lightning/TS forecast, Indian Institute of Tropical Meteorology, Ministry of Earth Sciences, India.</a:t>
            </a:r>
            <a:endParaRPr/>
          </a:p>
        </p:txBody>
      </p:sp>
      <p:sp>
        <p:nvSpPr>
          <p:cNvPr id="84" name="CustomShape 6"/>
          <p:cNvSpPr/>
          <p:nvPr/>
        </p:nvSpPr>
        <p:spPr>
          <a:xfrm>
            <a:off x="304800" y="4495800"/>
            <a:ext cx="8458200" cy="1523400"/>
          </a:xfrm>
          <a:prstGeom prst="roundRect">
            <a:avLst>
              <a:gd name="adj" fmla="val 16667"/>
            </a:avLst>
          </a:prstGeom>
          <a:noFill/>
          <a:ln w="63360">
            <a:solidFill>
              <a:srgbClr val="C00000"/>
            </a:solidFill>
            <a:round/>
          </a:ln>
        </p:spPr>
      </p:sp>
      <p:pic>
        <p:nvPicPr>
          <p:cNvPr id="85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419320" y="0"/>
            <a:ext cx="708480" cy="72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52280" y="87840"/>
            <a:ext cx="8838360" cy="364320"/>
          </a:xfrm>
          <a:prstGeom prst="rect">
            <a:avLst/>
          </a:prstGeom>
          <a:gradFill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FFFFFF"/>
                </a:solidFill>
                <a:latin typeface="Arial"/>
              </a:rPr>
              <a:t>24 hr Accumulated Total Lightning Flash Counts (Day1)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152280" y="87840"/>
            <a:ext cx="8838360" cy="6705000"/>
          </a:xfrm>
          <a:prstGeom prst="rect">
            <a:avLst/>
          </a:prstGeom>
          <a:noFill/>
          <a:ln w="38160">
            <a:solidFill>
              <a:srgbClr val="00B0F0"/>
            </a:solidFill>
            <a:round/>
          </a:ln>
        </p:spPr>
      </p:sp>
      <p:pic>
        <p:nvPicPr>
          <p:cNvPr id="8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43200" y="752400"/>
            <a:ext cx="5457240" cy="5352480"/>
          </a:xfrm>
          <a:prstGeom prst="rect">
            <a:avLst/>
          </a:prstGeom>
          <a:ln>
            <a:noFill/>
          </a:ln>
        </p:spPr>
      </p:pic>
      <p:pic>
        <p:nvPicPr>
          <p:cNvPr id="89" name="Picture 88"/>
          <p:cNvPicPr/>
          <p:nvPr/>
        </p:nvPicPr>
        <p:blipFill>
          <a:blip r:embed="rId4"/>
          <a:stretch>
            <a:fillRect/>
          </a:stretch>
        </p:blipFill>
        <p:spPr>
          <a:xfrm>
            <a:off x="321840" y="534960"/>
            <a:ext cx="7619760" cy="588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52400" y="87313"/>
            <a:ext cx="8837613" cy="6704012"/>
          </a:xfrm>
          <a:custGeom>
            <a:avLst/>
            <a:gdLst>
              <a:gd name="G0" fmla="*/ 24551 1 2"/>
              <a:gd name="G1" fmla="*/ 18625 1 2"/>
              <a:gd name="G2" fmla="+- 18625 0 0"/>
              <a:gd name="G3" fmla="+- 2455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551" y="0"/>
                </a:lnTo>
                <a:lnTo>
                  <a:pt x="24551" y="18625"/>
                </a:lnTo>
                <a:lnTo>
                  <a:pt x="0" y="18625"/>
                </a:lnTo>
                <a:close/>
              </a:path>
            </a:pathLst>
          </a:custGeom>
          <a:noFill/>
          <a:ln w="38160" cap="flat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1676400" y="708025"/>
            <a:ext cx="5526087" cy="5967413"/>
            <a:chOff x="3352801" y="708025"/>
            <a:chExt cx="5526087" cy="5967413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/>
            <a:srcRect l="17999" r="23999"/>
            <a:stretch>
              <a:fillRect/>
            </a:stretch>
          </p:blipFill>
          <p:spPr bwMode="auto">
            <a:xfrm>
              <a:off x="3352801" y="708025"/>
              <a:ext cx="4876800" cy="58864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/>
            <a:srcRect l="83998" r="6958"/>
            <a:stretch>
              <a:fillRect/>
            </a:stretch>
          </p:blipFill>
          <p:spPr bwMode="auto">
            <a:xfrm>
              <a:off x="8193088" y="788988"/>
              <a:ext cx="685800" cy="58864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8" name="CustomShape 1"/>
          <p:cNvSpPr/>
          <p:nvPr/>
        </p:nvSpPr>
        <p:spPr>
          <a:xfrm>
            <a:off x="152280" y="87840"/>
            <a:ext cx="8838360" cy="364320"/>
          </a:xfrm>
          <a:prstGeom prst="rect">
            <a:avLst/>
          </a:prstGeom>
          <a:gradFill>
            <a:gsLst>
              <a:gs pos="0">
                <a:srgbClr val="2988A1"/>
              </a:gs>
              <a:gs pos="100000">
                <a:srgbClr val="36B0D1"/>
              </a:gs>
            </a:gsLst>
            <a:lin ang="16200000"/>
          </a:gra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FFFFFF"/>
                </a:solidFill>
                <a:latin typeface="Arial"/>
              </a:rPr>
              <a:t>24 hr Accumulated Total Lightning Flash Counts (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Day2)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52400" y="44450"/>
            <a:ext cx="8837613" cy="6737350"/>
          </a:xfrm>
          <a:custGeom>
            <a:avLst/>
            <a:gdLst>
              <a:gd name="G0" fmla="*/ 24552 1 2"/>
              <a:gd name="G1" fmla="*/ 18715 1 2"/>
              <a:gd name="G2" fmla="+- 18715 0 0"/>
              <a:gd name="G3" fmla="+- 2455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552" y="0"/>
                </a:lnTo>
                <a:lnTo>
                  <a:pt x="24552" y="18715"/>
                </a:lnTo>
                <a:lnTo>
                  <a:pt x="0" y="18715"/>
                </a:lnTo>
                <a:close/>
              </a:path>
            </a:pathLst>
          </a:custGeom>
          <a:noFill/>
          <a:ln w="38160" cap="flat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4450" y="363538"/>
            <a:ext cx="6889750" cy="6416675"/>
            <a:chOff x="1203325" y="363538"/>
            <a:chExt cx="6889750" cy="641667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/>
            <a:srcRect l="17999" r="22681"/>
            <a:stretch>
              <a:fillRect/>
            </a:stretch>
          </p:blipFill>
          <p:spPr bwMode="auto">
            <a:xfrm>
              <a:off x="1203325" y="363538"/>
              <a:ext cx="2911475" cy="329406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/>
            <a:srcRect l="17999" r="6000"/>
            <a:stretch>
              <a:fillRect/>
            </a:stretch>
          </p:blipFill>
          <p:spPr bwMode="auto">
            <a:xfrm>
              <a:off x="4419600" y="382588"/>
              <a:ext cx="3673475" cy="32194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/>
            <a:srcRect l="17999" r="22681"/>
            <a:stretch>
              <a:fillRect/>
            </a:stretch>
          </p:blipFill>
          <p:spPr bwMode="auto">
            <a:xfrm>
              <a:off x="1219200" y="3565525"/>
              <a:ext cx="2925762" cy="321468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/>
            <a:srcRect l="17999" r="6000"/>
            <a:stretch>
              <a:fillRect/>
            </a:stretch>
          </p:blipFill>
          <p:spPr bwMode="auto">
            <a:xfrm>
              <a:off x="4435475" y="3565525"/>
              <a:ext cx="3641725" cy="321468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457200" y="0"/>
            <a:ext cx="867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a typeface="AR PL UMing HK" charset="0"/>
                <a:cs typeface="AR PL UMing HK" charset="0"/>
              </a:rPr>
              <a:t>3 hourly Accumulated Total Lightning Flash Count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AR PL UMing HK" charset="0"/>
                <a:cs typeface="AR PL UMing HK" charset="0"/>
              </a:rPr>
              <a:t>(Max. Reflectivity overlaid)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 l="19000" t="8889" r="24000" b="11111"/>
          <a:stretch>
            <a:fillRect/>
          </a:stretch>
        </p:blipFill>
        <p:spPr bwMode="auto">
          <a:xfrm>
            <a:off x="6075680" y="4191000"/>
            <a:ext cx="299212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2000" t="18667" r="4000" b="17333"/>
          <a:stretch>
            <a:fillRect/>
          </a:stretch>
        </p:blipFill>
        <p:spPr bwMode="auto">
          <a:xfrm>
            <a:off x="4495800" y="228600"/>
            <a:ext cx="4182533" cy="34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6000" t="18667" r="57500" b="17333"/>
          <a:stretch>
            <a:fillRect/>
          </a:stretch>
        </p:blipFill>
        <p:spPr bwMode="auto">
          <a:xfrm>
            <a:off x="381000" y="203548"/>
            <a:ext cx="3733800" cy="368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2000" t="10667" r="35000" b="4889"/>
          <a:stretch>
            <a:fillRect/>
          </a:stretch>
        </p:blipFill>
        <p:spPr bwMode="auto">
          <a:xfrm>
            <a:off x="838200" y="41148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0500" t="9778" r="29000" b="24444"/>
          <a:stretch>
            <a:fillRect/>
          </a:stretch>
        </p:blipFill>
        <p:spPr bwMode="auto">
          <a:xfrm>
            <a:off x="4648200" y="3962400"/>
            <a:ext cx="374409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 t="9778" r="81000" b="84000"/>
          <a:stretch>
            <a:fillRect/>
          </a:stretch>
        </p:blipFill>
        <p:spPr bwMode="auto">
          <a:xfrm>
            <a:off x="4724400" y="4038600"/>
            <a:ext cx="1752600" cy="32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457201" y="0"/>
            <a:ext cx="8686799" cy="363538"/>
          </a:xfrm>
          <a:custGeom>
            <a:avLst/>
            <a:gdLst>
              <a:gd name="G0" fmla="*/ 24552 1 2"/>
              <a:gd name="G1" fmla="*/ 1013 1 2"/>
              <a:gd name="G2" fmla="+- 1013 0 0"/>
              <a:gd name="G3" fmla="+- 2455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552" y="0"/>
                </a:lnTo>
                <a:lnTo>
                  <a:pt x="24552" y="1013"/>
                </a:lnTo>
                <a:lnTo>
                  <a:pt x="0" y="1013"/>
                </a:lnTo>
                <a:close/>
              </a:path>
            </a:pathLst>
          </a:custGeom>
          <a:gradFill rotWithShape="0">
            <a:gsLst>
              <a:gs pos="0">
                <a:srgbClr val="36B0D1"/>
              </a:gs>
              <a:gs pos="100000">
                <a:srgbClr val="2988A1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endParaRPr lang="en-US" b="1" dirty="0">
              <a:solidFill>
                <a:schemeClr val="accent6">
                  <a:lumMod val="75000"/>
                </a:schemeClr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52400" y="44450"/>
            <a:ext cx="8837613" cy="6737350"/>
          </a:xfrm>
          <a:custGeom>
            <a:avLst/>
            <a:gdLst>
              <a:gd name="G0" fmla="*/ 24552 1 2"/>
              <a:gd name="G1" fmla="*/ 18715 1 2"/>
              <a:gd name="G2" fmla="+- 18715 0 0"/>
              <a:gd name="G3" fmla="+- 2455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552" y="0"/>
                </a:lnTo>
                <a:lnTo>
                  <a:pt x="24552" y="18715"/>
                </a:lnTo>
                <a:lnTo>
                  <a:pt x="0" y="18715"/>
                </a:lnTo>
                <a:close/>
              </a:path>
            </a:pathLst>
          </a:custGeom>
          <a:noFill/>
          <a:ln w="38160" cap="flat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867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a typeface="AR PL UMing HK" charset="0"/>
                <a:cs typeface="AR PL UMing HK" charset="0"/>
              </a:rPr>
              <a:t>3 hourly Accumulated Total Lightning Flash Count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AR PL UMing HK" charset="0"/>
                <a:cs typeface="AR PL UMing HK" charset="0"/>
              </a:rPr>
              <a:t>(Max. Reflectivity overlaid)</a:t>
            </a:r>
            <a:endParaRPr lang="en-US" dirty="0"/>
          </a:p>
        </p:txBody>
      </p:sp>
      <p:grpSp>
        <p:nvGrpSpPr>
          <p:cNvPr id="2" name="Group 9"/>
          <p:cNvGrpSpPr/>
          <p:nvPr/>
        </p:nvGrpSpPr>
        <p:grpSpPr>
          <a:xfrm>
            <a:off x="304800" y="438150"/>
            <a:ext cx="6721475" cy="6419850"/>
            <a:chOff x="898525" y="438150"/>
            <a:chExt cx="6721475" cy="6419850"/>
          </a:xfrm>
        </p:grpSpPr>
        <p:grpSp>
          <p:nvGrpSpPr>
            <p:cNvPr id="3" name="Group 7"/>
            <p:cNvGrpSpPr/>
            <p:nvPr/>
          </p:nvGrpSpPr>
          <p:grpSpPr>
            <a:xfrm>
              <a:off x="898525" y="438150"/>
              <a:ext cx="6721475" cy="6419850"/>
              <a:chOff x="898525" y="438150"/>
              <a:chExt cx="6721475" cy="6419850"/>
            </a:xfrm>
          </p:grpSpPr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 l="17999" r="22681"/>
              <a:stretch>
                <a:fillRect/>
              </a:stretch>
            </p:blipFill>
            <p:spPr bwMode="auto">
              <a:xfrm>
                <a:off x="898525" y="439738"/>
                <a:ext cx="2911475" cy="329406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8196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 l="17999" r="6000"/>
              <a:stretch>
                <a:fillRect/>
              </a:stretch>
            </p:blipFill>
            <p:spPr bwMode="auto">
              <a:xfrm>
                <a:off x="3946525" y="438150"/>
                <a:ext cx="3673475" cy="321945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pic>
            <p:nvPicPr>
              <p:cNvPr id="8197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 l="17999" r="22681"/>
              <a:stretch>
                <a:fillRect/>
              </a:stretch>
            </p:blipFill>
            <p:spPr bwMode="auto">
              <a:xfrm>
                <a:off x="914400" y="3643312"/>
                <a:ext cx="2925762" cy="321468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</p:grpSp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/>
            <a:srcRect l="17999" r="6000"/>
            <a:stretch>
              <a:fillRect/>
            </a:stretch>
          </p:blipFill>
          <p:spPr bwMode="auto">
            <a:xfrm>
              <a:off x="3962400" y="3643312"/>
              <a:ext cx="3565525" cy="321468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152400" y="44450"/>
            <a:ext cx="8837613" cy="6737350"/>
          </a:xfrm>
          <a:custGeom>
            <a:avLst/>
            <a:gdLst>
              <a:gd name="G0" fmla="+- 12276 0 0"/>
              <a:gd name="G1" fmla="*/ 1 18715 2"/>
              <a:gd name="G2" fmla="+- 18715 0 0"/>
              <a:gd name="G3" fmla="+- 2455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552" y="0"/>
                </a:lnTo>
                <a:lnTo>
                  <a:pt x="24552" y="18715"/>
                </a:lnTo>
                <a:lnTo>
                  <a:pt x="0" y="18715"/>
                </a:lnTo>
                <a:close/>
              </a:path>
            </a:pathLst>
          </a:custGeom>
          <a:noFill/>
          <a:ln w="38160" cap="flat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/>
          <p:nvPr/>
        </p:nvGrpSpPr>
        <p:grpSpPr>
          <a:xfrm>
            <a:off x="1355725" y="381000"/>
            <a:ext cx="6737350" cy="6416675"/>
            <a:chOff x="1355725" y="363538"/>
            <a:chExt cx="6737350" cy="6416675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/>
            <a:srcRect l="17999" r="22681"/>
            <a:stretch>
              <a:fillRect/>
            </a:stretch>
          </p:blipFill>
          <p:spPr bwMode="auto">
            <a:xfrm>
              <a:off x="1355725" y="363538"/>
              <a:ext cx="2911475" cy="329406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/>
            <a:srcRect l="17999" r="6000"/>
            <a:stretch>
              <a:fillRect/>
            </a:stretch>
          </p:blipFill>
          <p:spPr bwMode="auto">
            <a:xfrm>
              <a:off x="4419600" y="382588"/>
              <a:ext cx="3673475" cy="32194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5"/>
            <a:srcRect l="17999" r="22681"/>
            <a:stretch>
              <a:fillRect/>
            </a:stretch>
          </p:blipFill>
          <p:spPr bwMode="auto">
            <a:xfrm>
              <a:off x="1371600" y="3565525"/>
              <a:ext cx="2925762" cy="321468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6"/>
            <a:srcRect l="17999" r="6000"/>
            <a:stretch>
              <a:fillRect/>
            </a:stretch>
          </p:blipFill>
          <p:spPr bwMode="auto">
            <a:xfrm>
              <a:off x="4435475" y="3565525"/>
              <a:ext cx="3641725" cy="321468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52400" y="44450"/>
            <a:ext cx="8837613" cy="6737350"/>
          </a:xfrm>
          <a:custGeom>
            <a:avLst/>
            <a:gdLst>
              <a:gd name="G0" fmla="*/ 24551 1 2"/>
              <a:gd name="G1" fmla="*/ 18714 1 2"/>
              <a:gd name="G2" fmla="+- 18714 0 0"/>
              <a:gd name="G3" fmla="+- 2455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551" y="0"/>
                </a:lnTo>
                <a:lnTo>
                  <a:pt x="24551" y="18714"/>
                </a:lnTo>
                <a:lnTo>
                  <a:pt x="0" y="18714"/>
                </a:lnTo>
                <a:close/>
              </a:path>
            </a:pathLst>
          </a:custGeom>
          <a:noFill/>
          <a:ln w="38160" cap="flat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0"/>
            <a:ext cx="867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a typeface="AR PL UMing HK" charset="0"/>
                <a:cs typeface="AR PL UMing HK" charset="0"/>
              </a:rPr>
              <a:t>3 hourly Accumulated Total Lightning Flash Count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AR PL UMing HK" charset="0"/>
                <a:cs typeface="AR PL UMing HK" charset="0"/>
              </a:rPr>
              <a:t>(Max. Reflectivity overlaid)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52400" y="44450"/>
            <a:ext cx="8837613" cy="6737350"/>
          </a:xfrm>
          <a:custGeom>
            <a:avLst/>
            <a:gdLst>
              <a:gd name="G0" fmla="+- 12276 0 0"/>
              <a:gd name="G1" fmla="*/ 1 18715 2"/>
              <a:gd name="G2" fmla="+- 18715 0 0"/>
              <a:gd name="G3" fmla="+- 2455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552" y="0"/>
                </a:lnTo>
                <a:lnTo>
                  <a:pt x="24552" y="18715"/>
                </a:lnTo>
                <a:lnTo>
                  <a:pt x="0" y="18715"/>
                </a:lnTo>
                <a:close/>
              </a:path>
            </a:pathLst>
          </a:custGeom>
          <a:noFill/>
          <a:ln w="38160" cap="flat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1295400" y="381000"/>
            <a:ext cx="6781800" cy="6419850"/>
            <a:chOff x="1524000" y="438150"/>
            <a:chExt cx="6781800" cy="641985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/>
            <a:srcRect l="17999" r="22681"/>
            <a:stretch>
              <a:fillRect/>
            </a:stretch>
          </p:blipFill>
          <p:spPr bwMode="auto">
            <a:xfrm>
              <a:off x="1524000" y="457200"/>
              <a:ext cx="2911475" cy="329406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/>
            <a:srcRect l="17999" r="6000"/>
            <a:stretch>
              <a:fillRect/>
            </a:stretch>
          </p:blipFill>
          <p:spPr bwMode="auto">
            <a:xfrm>
              <a:off x="4632325" y="438150"/>
              <a:ext cx="3673475" cy="321945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/>
            <a:srcRect l="17999" r="22681"/>
            <a:stretch>
              <a:fillRect/>
            </a:stretch>
          </p:blipFill>
          <p:spPr bwMode="auto">
            <a:xfrm>
              <a:off x="1524000" y="3643312"/>
              <a:ext cx="2925762" cy="321468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52400" y="44450"/>
            <a:ext cx="8837613" cy="6737350"/>
          </a:xfrm>
          <a:custGeom>
            <a:avLst/>
            <a:gdLst>
              <a:gd name="G0" fmla="*/ 24551 1 2"/>
              <a:gd name="G1" fmla="*/ 18714 1 2"/>
              <a:gd name="G2" fmla="+- 18714 0 0"/>
              <a:gd name="G3" fmla="+- 2455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551" y="0"/>
                </a:lnTo>
                <a:lnTo>
                  <a:pt x="24551" y="18714"/>
                </a:lnTo>
                <a:lnTo>
                  <a:pt x="0" y="18714"/>
                </a:lnTo>
                <a:close/>
              </a:path>
            </a:pathLst>
          </a:custGeom>
          <a:noFill/>
          <a:ln w="38160" cap="flat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0"/>
            <a:ext cx="867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a typeface="AR PL UMing HK" charset="0"/>
                <a:cs typeface="AR PL UMing HK" charset="0"/>
              </a:rPr>
              <a:t>3 hourly Accumulated Total Lightning Flash Count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AR PL UMing HK" charset="0"/>
                <a:cs typeface="AR PL UMing HK" charset="0"/>
              </a:rPr>
              <a:t>(Max. Reflectivity overlaid)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178</Words>
  <PresentationFormat>On-screen Show (4:3)</PresentationFormat>
  <Paragraphs>26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IITM</dc:creator>
  <cp:lastModifiedBy>IITM</cp:lastModifiedBy>
  <cp:revision>13</cp:revision>
  <dcterms:modified xsi:type="dcterms:W3CDTF">2019-04-19T09:21:59Z</dcterms:modified>
</cp:coreProperties>
</file>