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3" r:id="rId2"/>
    <p:sldId id="256" r:id="rId3"/>
    <p:sldId id="257" r:id="rId4"/>
    <p:sldId id="264" r:id="rId5"/>
    <p:sldId id="265" r:id="rId6"/>
    <p:sldId id="26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0BB7"/>
    <a:srgbClr val="FF00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426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2EFD17-DDA8-4110-9EF4-D3EA60E85B53}" type="datetimeFigureOut">
              <a:rPr lang="en-US" smtClean="0"/>
              <a:pPr/>
              <a:t>2/23/2022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984EC4-506B-4454-9965-7BD0E81F0AE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11007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984EC4-506B-4454-9965-7BD0E81F0AE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026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BA367B-E726-4A8E-BF8C-CC5542BD56CB}" type="datetimeFigureOut">
              <a:rPr lang="en-IN" smtClean="0"/>
              <a:pPr/>
              <a:t>23-02-2022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981F6A-ABD6-4253-BB18-69A6C81BDFEB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05477" y="20782"/>
            <a:ext cx="1038523" cy="106203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573974" y="1447800"/>
            <a:ext cx="7938938" cy="3046988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400" b="1" u="sng" dirty="0">
                <a:latin typeface="Bookman Old Style" pitchFamily="18" charset="0"/>
                <a:cs typeface="Arial" pitchFamily="34" charset="0"/>
              </a:rPr>
              <a:t>Disclaimer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The material  contained in this PPT is a raw model output and research product. </a:t>
            </a:r>
          </a:p>
          <a:p>
            <a:pPr algn="ctr"/>
            <a:r>
              <a:rPr lang="en-IN" sz="2400" b="1" i="1" dirty="0">
                <a:solidFill>
                  <a:srgbClr val="380BB7"/>
                </a:solidFill>
                <a:latin typeface="Bookman Old Style" pitchFamily="18" charset="0"/>
              </a:rPr>
              <a:t>This is meant for scientific use only. </a:t>
            </a: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  <a:p>
            <a:pPr algn="ctr"/>
            <a:endParaRPr lang="en-IN" sz="2400" b="1" dirty="0">
              <a:latin typeface="Bookman Old Style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5879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2867561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000" b="1" dirty="0">
                <a:solidFill>
                  <a:srgbClr val="FF0000"/>
                </a:solidFill>
              </a:rPr>
              <a:t>Real-time forecast based on</a:t>
            </a:r>
            <a:endParaRPr lang="en-US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US" sz="20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INITIAL CONDITION (IC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): </a:t>
            </a:r>
            <a:r>
              <a:rPr lang="en-US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23022022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IN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0000UTC (GFS T1534)</a:t>
            </a:r>
          </a:p>
          <a:p>
            <a:pPr algn="ctr"/>
            <a:endParaRPr lang="en-IN" sz="2000" b="1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n-IN" sz="2000" b="1" dirty="0" smtClean="0">
                <a:solidFill>
                  <a:srgbClr val="FF00FF"/>
                </a:solidFill>
                <a:latin typeface="+mj-lt"/>
                <a:cs typeface="Arial" pitchFamily="34" charset="0"/>
              </a:rPr>
              <a:t>WRF </a:t>
            </a:r>
            <a:r>
              <a:rPr lang="en-IN" sz="2000" b="1" dirty="0">
                <a:solidFill>
                  <a:srgbClr val="FF00FF"/>
                </a:solidFill>
                <a:latin typeface="+mj-lt"/>
                <a:cs typeface="Arial" pitchFamily="34" charset="0"/>
              </a:rPr>
              <a:t>(With DLP-scheme)- 3 km resolution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838200" y="533400"/>
            <a:ext cx="7427676" cy="1371600"/>
            <a:chOff x="990600" y="533400"/>
            <a:chExt cx="7427676" cy="1371600"/>
          </a:xfrm>
        </p:grpSpPr>
        <p:sp>
          <p:nvSpPr>
            <p:cNvPr id="4" name="TextBox 3"/>
            <p:cNvSpPr txBox="1"/>
            <p:nvPr/>
          </p:nvSpPr>
          <p:spPr>
            <a:xfrm>
              <a:off x="1001452" y="722293"/>
              <a:ext cx="7416824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2800" b="1" dirty="0">
                  <a:solidFill>
                    <a:srgbClr val="002060"/>
                  </a:solidFill>
                  <a:latin typeface="Book Antiqua" pitchFamily="18" charset="0"/>
                  <a:cs typeface="Arial" pitchFamily="34" charset="0"/>
                </a:rPr>
                <a:t>EXPERIMENTAL LIGHTNING FLASH PREDICTION</a:t>
              </a:r>
            </a:p>
          </p:txBody>
        </p:sp>
        <p:sp>
          <p:nvSpPr>
            <p:cNvPr id="2" name="Rounded Rectangle 1"/>
            <p:cNvSpPr/>
            <p:nvPr/>
          </p:nvSpPr>
          <p:spPr>
            <a:xfrm>
              <a:off x="990600" y="533400"/>
              <a:ext cx="7340624" cy="1371600"/>
            </a:xfrm>
            <a:prstGeom prst="roundRect">
              <a:avLst/>
            </a:prstGeom>
            <a:noFill/>
            <a:ln w="88900" cmpd="tri">
              <a:solidFill>
                <a:srgbClr val="380BB7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381000" y="5105400"/>
            <a:ext cx="8352928" cy="914400"/>
            <a:chOff x="381000" y="5791200"/>
            <a:chExt cx="8352928" cy="914400"/>
          </a:xfrm>
        </p:grpSpPr>
        <p:sp>
          <p:nvSpPr>
            <p:cNvPr id="8" name="TextBox 7"/>
            <p:cNvSpPr txBox="1"/>
            <p:nvPr/>
          </p:nvSpPr>
          <p:spPr>
            <a:xfrm>
              <a:off x="381000" y="5874603"/>
              <a:ext cx="835292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Prepared by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: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Greeshma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M. Mohan, K Gayatri Vani, </a:t>
              </a:r>
              <a:r>
                <a:rPr lang="en-IN" sz="1600" b="1" dirty="0" err="1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Anupam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Hazra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,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Chandrima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 err="1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Mallick</a:t>
              </a:r>
              <a:r>
                <a:rPr lang="en-IN" sz="1600" b="1" dirty="0" smtClean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 </a:t>
              </a:r>
              <a:r>
                <a:rPr lang="en-IN" sz="1600" b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and Team for </a:t>
              </a:r>
              <a:r>
                <a:rPr lang="en-IN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Lightning/TS forecast, </a:t>
              </a:r>
              <a:r>
                <a:rPr lang="en-US" sz="1600" b="1" i="1" dirty="0">
                  <a:solidFill>
                    <a:schemeClr val="accent6">
                      <a:lumMod val="50000"/>
                    </a:schemeClr>
                  </a:solidFill>
                  <a:latin typeface="Bookman Old Style" pitchFamily="18" charset="0"/>
                  <a:cs typeface="Arial" pitchFamily="34" charset="0"/>
                </a:rPr>
                <a:t>Indian Institute of Tropical Meteorology, Ministry of Earth Sciences, India.</a:t>
              </a:r>
              <a:endParaRPr lang="en-IN" b="1" i="1" dirty="0">
                <a:solidFill>
                  <a:srgbClr val="7030A0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3" name="Rounded Rectangle 2"/>
            <p:cNvSpPr/>
            <p:nvPr/>
          </p:nvSpPr>
          <p:spPr>
            <a:xfrm>
              <a:off x="457200" y="5791200"/>
              <a:ext cx="8200528" cy="914400"/>
            </a:xfrm>
            <a:prstGeom prst="roundRect">
              <a:avLst/>
            </a:prstGeom>
            <a:noFill/>
            <a:ln w="63500" cmpd="dbl">
              <a:solidFill>
                <a:srgbClr val="C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IN"/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19266" y="0"/>
            <a:ext cx="709155" cy="725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63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52400" y="87868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24 </a:t>
            </a:r>
            <a:r>
              <a:rPr lang="en-IN" b="1" dirty="0" smtClean="0">
                <a:latin typeface="Arial" pitchFamily="34" charset="0"/>
                <a:cs typeface="Arial" pitchFamily="34" charset="0"/>
              </a:rPr>
              <a:t>h </a:t>
            </a:r>
            <a:r>
              <a:rPr lang="en-IN" b="1" dirty="0">
                <a:latin typeface="Arial" pitchFamily="34" charset="0"/>
                <a:cs typeface="Arial" pitchFamily="34" charset="0"/>
              </a:rPr>
              <a:t>Accumulated Total Lightning Flash Counts (Day1)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152400"/>
            <a:ext cx="8839200" cy="6705600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983" y="634349"/>
            <a:ext cx="5283857" cy="6046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597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76200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1105" y="498523"/>
            <a:ext cx="5146503" cy="605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6243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/>
          <p:cNvSpPr txBox="1"/>
          <p:nvPr/>
        </p:nvSpPr>
        <p:spPr>
          <a:xfrm>
            <a:off x="152400" y="0"/>
            <a:ext cx="8839200" cy="369332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b="1" dirty="0">
                <a:latin typeface="Arial" pitchFamily="34" charset="0"/>
                <a:cs typeface="Arial" pitchFamily="34" charset="0"/>
              </a:rPr>
              <a:t>3 hourly Accumulated Total Lightning Flash Count </a:t>
            </a:r>
            <a:r>
              <a:rPr lang="en-IN" b="1" dirty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(Max. Reflectivity overlaid)</a:t>
            </a:r>
          </a:p>
        </p:txBody>
      </p:sp>
      <p:sp>
        <p:nvSpPr>
          <p:cNvPr id="20" name="Rectangle 19"/>
          <p:cNvSpPr/>
          <p:nvPr/>
        </p:nvSpPr>
        <p:spPr>
          <a:xfrm>
            <a:off x="152400" y="43983"/>
            <a:ext cx="8839200" cy="6737817"/>
          </a:xfrm>
          <a:prstGeom prst="rect">
            <a:avLst/>
          </a:prstGeom>
          <a:noFill/>
          <a:ln w="38100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pic>
        <p:nvPicPr>
          <p:cNvPr id="2" name="Picture 1">
            <a:extLst>
              <a:ext uri="{FF2B5EF4-FFF2-40B4-BE49-F238E27FC236}">
                <a16:creationId xmlns="" xmlns:a16="http://schemas.microsoft.com/office/drawing/2014/main" id="{6EC6A0E0-9A28-42DC-86BA-58C766D4107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9112" y="3009900"/>
            <a:ext cx="485775" cy="8382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87527" y="505750"/>
            <a:ext cx="5199926" cy="6115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393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828800" y="2362200"/>
            <a:ext cx="5638800" cy="13335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sz="6000" b="1" i="1" dirty="0" smtClean="0">
                <a:solidFill>
                  <a:srgbClr val="002060"/>
                </a:solidFill>
                <a:latin typeface="Bookman Old Style" pitchFamily="18" charset="0"/>
                <a:cs typeface="Arial" charset="0"/>
              </a:rPr>
              <a:t>Thanks ……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8868</TotalTime>
  <Words>126</Words>
  <Application>Microsoft Office PowerPoint</Application>
  <PresentationFormat>On-screen Show (4:3)</PresentationFormat>
  <Paragraphs>16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Book Antiqua</vt:lpstr>
      <vt:lpstr>Bookman Old Style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Greeshma</dc:creator>
  <cp:lastModifiedBy>Chandrima Mallick</cp:lastModifiedBy>
  <cp:revision>640</cp:revision>
  <dcterms:created xsi:type="dcterms:W3CDTF">2019-04-05T05:52:12Z</dcterms:created>
  <dcterms:modified xsi:type="dcterms:W3CDTF">2022-02-23T07:04:24Z</dcterms:modified>
</cp:coreProperties>
</file>